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373" r:id="rId2"/>
    <p:sldId id="378" r:id="rId3"/>
    <p:sldId id="383" r:id="rId4"/>
    <p:sldId id="380" r:id="rId5"/>
    <p:sldId id="379" r:id="rId6"/>
    <p:sldId id="374" r:id="rId7"/>
    <p:sldId id="382" r:id="rId8"/>
    <p:sldId id="377" r:id="rId9"/>
    <p:sldId id="375" r:id="rId10"/>
    <p:sldId id="371" r:id="rId11"/>
    <p:sldId id="370" r:id="rId12"/>
    <p:sldId id="368" r:id="rId13"/>
    <p:sldId id="369" r:id="rId14"/>
    <p:sldId id="385" r:id="rId15"/>
    <p:sldId id="386" r:id="rId16"/>
    <p:sldId id="388" r:id="rId17"/>
    <p:sldId id="390" r:id="rId18"/>
    <p:sldId id="392" r:id="rId19"/>
    <p:sldId id="393" r:id="rId20"/>
    <p:sldId id="394" r:id="rId21"/>
    <p:sldId id="391" r:id="rId22"/>
    <p:sldId id="395" r:id="rId23"/>
  </p:sldIdLst>
  <p:sldSz cx="9144000" cy="6858000" type="screen4x3"/>
  <p:notesSz cx="6797675" cy="9872663"/>
  <p:defaultTextStyle>
    <a:defPPr>
      <a:defRPr lang="en-US"/>
    </a:defPPr>
    <a:lvl1pPr algn="l" rtl="0" eaLnBrk="0" fontAlgn="base" hangingPunct="0">
      <a:spcBef>
        <a:spcPct val="0"/>
      </a:spcBef>
      <a:spcAft>
        <a:spcPct val="0"/>
      </a:spcAft>
      <a:defRPr kumimoji="1" sz="1400" kern="1200">
        <a:solidFill>
          <a:schemeClr val="tx1"/>
        </a:solidFill>
        <a:latin typeface="Times New Roman" charset="0"/>
        <a:ea typeface="+mn-ea"/>
        <a:cs typeface="+mn-cs"/>
      </a:defRPr>
    </a:lvl1pPr>
    <a:lvl2pPr marL="457200" algn="l" rtl="0" eaLnBrk="0" fontAlgn="base" hangingPunct="0">
      <a:spcBef>
        <a:spcPct val="0"/>
      </a:spcBef>
      <a:spcAft>
        <a:spcPct val="0"/>
      </a:spcAft>
      <a:defRPr kumimoji="1" sz="1400" kern="1200">
        <a:solidFill>
          <a:schemeClr val="tx1"/>
        </a:solidFill>
        <a:latin typeface="Times New Roman" charset="0"/>
        <a:ea typeface="+mn-ea"/>
        <a:cs typeface="+mn-cs"/>
      </a:defRPr>
    </a:lvl2pPr>
    <a:lvl3pPr marL="914400" algn="l" rtl="0" eaLnBrk="0" fontAlgn="base" hangingPunct="0">
      <a:spcBef>
        <a:spcPct val="0"/>
      </a:spcBef>
      <a:spcAft>
        <a:spcPct val="0"/>
      </a:spcAft>
      <a:defRPr kumimoji="1" sz="1400" kern="1200">
        <a:solidFill>
          <a:schemeClr val="tx1"/>
        </a:solidFill>
        <a:latin typeface="Times New Roman" charset="0"/>
        <a:ea typeface="+mn-ea"/>
        <a:cs typeface="+mn-cs"/>
      </a:defRPr>
    </a:lvl3pPr>
    <a:lvl4pPr marL="1371600" algn="l" rtl="0" eaLnBrk="0" fontAlgn="base" hangingPunct="0">
      <a:spcBef>
        <a:spcPct val="0"/>
      </a:spcBef>
      <a:spcAft>
        <a:spcPct val="0"/>
      </a:spcAft>
      <a:defRPr kumimoji="1" sz="1400" kern="1200">
        <a:solidFill>
          <a:schemeClr val="tx1"/>
        </a:solidFill>
        <a:latin typeface="Times New Roman" charset="0"/>
        <a:ea typeface="+mn-ea"/>
        <a:cs typeface="+mn-cs"/>
      </a:defRPr>
    </a:lvl4pPr>
    <a:lvl5pPr marL="1828800" algn="l" rtl="0" eaLnBrk="0" fontAlgn="base" hangingPunct="0">
      <a:spcBef>
        <a:spcPct val="0"/>
      </a:spcBef>
      <a:spcAft>
        <a:spcPct val="0"/>
      </a:spcAft>
      <a:defRPr kumimoji="1" sz="1400" kern="1200">
        <a:solidFill>
          <a:schemeClr val="tx1"/>
        </a:solidFill>
        <a:latin typeface="Times New Roman" charset="0"/>
        <a:ea typeface="+mn-ea"/>
        <a:cs typeface="+mn-cs"/>
      </a:defRPr>
    </a:lvl5pPr>
    <a:lvl6pPr marL="2286000" algn="l" defTabSz="914400" rtl="0" eaLnBrk="1" latinLnBrk="0" hangingPunct="1">
      <a:defRPr kumimoji="1" sz="1400" kern="1200">
        <a:solidFill>
          <a:schemeClr val="tx1"/>
        </a:solidFill>
        <a:latin typeface="Times New Roman" charset="0"/>
        <a:ea typeface="+mn-ea"/>
        <a:cs typeface="+mn-cs"/>
      </a:defRPr>
    </a:lvl6pPr>
    <a:lvl7pPr marL="2743200" algn="l" defTabSz="914400" rtl="0" eaLnBrk="1" latinLnBrk="0" hangingPunct="1">
      <a:defRPr kumimoji="1" sz="1400" kern="1200">
        <a:solidFill>
          <a:schemeClr val="tx1"/>
        </a:solidFill>
        <a:latin typeface="Times New Roman" charset="0"/>
        <a:ea typeface="+mn-ea"/>
        <a:cs typeface="+mn-cs"/>
      </a:defRPr>
    </a:lvl7pPr>
    <a:lvl8pPr marL="3200400" algn="l" defTabSz="914400" rtl="0" eaLnBrk="1" latinLnBrk="0" hangingPunct="1">
      <a:defRPr kumimoji="1" sz="1400" kern="1200">
        <a:solidFill>
          <a:schemeClr val="tx1"/>
        </a:solidFill>
        <a:latin typeface="Times New Roman" charset="0"/>
        <a:ea typeface="+mn-ea"/>
        <a:cs typeface="+mn-cs"/>
      </a:defRPr>
    </a:lvl8pPr>
    <a:lvl9pPr marL="3657600" algn="l" defTabSz="914400" rtl="0" eaLnBrk="1" latinLnBrk="0" hangingPunct="1">
      <a:defRPr kumimoji="1" sz="1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0E51D2-D016-4805-AC2D-5B5CF15DE25F}" v="1" dt="2026-08-18T12:49:13.0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p:cViewPr>
        <p:scale>
          <a:sx n="50" d="100"/>
          <a:sy n="50" d="100"/>
        </p:scale>
        <p:origin x="1036" y="340"/>
      </p:cViewPr>
      <p:guideLst>
        <p:guide orient="horz" pos="2160"/>
        <p:guide pos="2880"/>
      </p:guideLst>
    </p:cSldViewPr>
  </p:slideViewPr>
  <p:outlineViewPr>
    <p:cViewPr>
      <p:scale>
        <a:sx n="20" d="100"/>
        <a:sy n="20" d="100"/>
      </p:scale>
      <p:origin x="0" y="-732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1770" y="-78"/>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_rels/viewProps.xml.rels><?xml version="1.0" encoding="UTF-8" standalone="yes"?>
<Relationships xmlns="http://schemas.openxmlformats.org/package/2006/relationships"><Relationship Id="rId1"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8EE8E5E4-3156-4BF1-9E31-CE8FAA15B1D5}"/>
              </a:ext>
            </a:extLst>
          </p:cNvPr>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AE840E59-689E-4143-9DB8-8295F184C3F7}"/>
              </a:ext>
            </a:extLst>
          </p:cNvPr>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32BFC37D-657D-46F0-BBB5-59E028F15F78}" type="datetimeFigureOut">
              <a:rPr lang="nb-NO" smtClean="0"/>
              <a:t>18.08.2026</a:t>
            </a:fld>
            <a:endParaRPr lang="nb-NO"/>
          </a:p>
        </p:txBody>
      </p:sp>
      <p:sp>
        <p:nvSpPr>
          <p:cNvPr id="4" name="Plassholder for bunntekst 3">
            <a:extLst>
              <a:ext uri="{FF2B5EF4-FFF2-40B4-BE49-F238E27FC236}">
                <a16:creationId xmlns:a16="http://schemas.microsoft.com/office/drawing/2014/main" id="{845218C0-AE89-4296-A596-CF625DB1EAB2}"/>
              </a:ext>
            </a:extLst>
          </p:cNvPr>
          <p:cNvSpPr>
            <a:spLocks noGrp="1"/>
          </p:cNvSpPr>
          <p:nvPr>
            <p:ph type="ftr" sz="quarter" idx="2"/>
          </p:nvPr>
        </p:nvSpPr>
        <p:spPr>
          <a:xfrm>
            <a:off x="0" y="9377363"/>
            <a:ext cx="2946400" cy="4953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E2CE82CF-AF06-4E99-A4A3-36EE17FDF8C3}"/>
              </a:ext>
            </a:extLst>
          </p:cNvPr>
          <p:cNvSpPr>
            <a:spLocks noGrp="1"/>
          </p:cNvSpPr>
          <p:nvPr>
            <p:ph type="sldNum" sz="quarter" idx="3"/>
          </p:nvPr>
        </p:nvSpPr>
        <p:spPr>
          <a:xfrm>
            <a:off x="3849688" y="9377363"/>
            <a:ext cx="2946400" cy="495300"/>
          </a:xfrm>
          <a:prstGeom prst="rect">
            <a:avLst/>
          </a:prstGeom>
        </p:spPr>
        <p:txBody>
          <a:bodyPr vert="horz" lIns="91440" tIns="45720" rIns="91440" bIns="45720" rtlCol="0" anchor="b"/>
          <a:lstStyle>
            <a:lvl1pPr algn="r">
              <a:defRPr sz="1200"/>
            </a:lvl1pPr>
          </a:lstStyle>
          <a:p>
            <a:fld id="{B265E1BF-10D7-4A3F-888F-4EFC47243E7B}" type="slidenum">
              <a:rPr lang="nb-NO" smtClean="0"/>
              <a:t>‹#›</a:t>
            </a:fld>
            <a:endParaRPr lang="nb-NO"/>
          </a:p>
        </p:txBody>
      </p:sp>
    </p:spTree>
    <p:extLst>
      <p:ext uri="{BB962C8B-B14F-4D97-AF65-F5344CB8AC3E}">
        <p14:creationId xmlns:p14="http://schemas.microsoft.com/office/powerpoint/2010/main" val="2091864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45659" cy="493633"/>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kumimoji="0" sz="1200"/>
            </a:lvl1pPr>
          </a:lstStyle>
          <a:p>
            <a:endParaRPr lang="nb-NO"/>
          </a:p>
        </p:txBody>
      </p:sp>
      <p:sp>
        <p:nvSpPr>
          <p:cNvPr id="17411" name="Rectangle 3"/>
          <p:cNvSpPr>
            <a:spLocks noGrp="1" noChangeArrowheads="1"/>
          </p:cNvSpPr>
          <p:nvPr>
            <p:ph type="dt" idx="1"/>
          </p:nvPr>
        </p:nvSpPr>
        <p:spPr bwMode="auto">
          <a:xfrm>
            <a:off x="3852017" y="0"/>
            <a:ext cx="2945659" cy="493633"/>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kumimoji="0" sz="1200"/>
            </a:lvl1pPr>
          </a:lstStyle>
          <a:p>
            <a:endParaRPr lang="nb-NO"/>
          </a:p>
        </p:txBody>
      </p:sp>
      <p:sp>
        <p:nvSpPr>
          <p:cNvPr id="17412" name="Rectangle 4"/>
          <p:cNvSpPr>
            <a:spLocks noGrp="1" noRot="1" noChangeAspect="1" noChangeArrowheads="1" noTextEdit="1"/>
          </p:cNvSpPr>
          <p:nvPr>
            <p:ph type="sldImg" idx="2"/>
          </p:nvPr>
        </p:nvSpPr>
        <p:spPr bwMode="auto">
          <a:xfrm>
            <a:off x="930275" y="739775"/>
            <a:ext cx="4937125" cy="3703638"/>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906359" y="4689515"/>
            <a:ext cx="4984962" cy="4442698"/>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7414" name="Rectangle 6"/>
          <p:cNvSpPr>
            <a:spLocks noGrp="1" noChangeArrowheads="1"/>
          </p:cNvSpPr>
          <p:nvPr>
            <p:ph type="ftr" sz="quarter" idx="4"/>
          </p:nvPr>
        </p:nvSpPr>
        <p:spPr bwMode="auto">
          <a:xfrm>
            <a:off x="0" y="9379032"/>
            <a:ext cx="2945659" cy="493633"/>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kumimoji="0" sz="1200"/>
            </a:lvl1pPr>
          </a:lstStyle>
          <a:p>
            <a:endParaRPr lang="nb-NO"/>
          </a:p>
        </p:txBody>
      </p:sp>
      <p:sp>
        <p:nvSpPr>
          <p:cNvPr id="17415" name="Rectangle 7"/>
          <p:cNvSpPr>
            <a:spLocks noGrp="1" noChangeArrowheads="1"/>
          </p:cNvSpPr>
          <p:nvPr>
            <p:ph type="sldNum" sz="quarter" idx="5"/>
          </p:nvPr>
        </p:nvSpPr>
        <p:spPr bwMode="auto">
          <a:xfrm>
            <a:off x="3852017" y="9379032"/>
            <a:ext cx="2945659" cy="493633"/>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lvl1pPr>
          </a:lstStyle>
          <a:p>
            <a:fld id="{C635C7D0-310B-4728-849F-85C92F38ABA7}" type="slidenum">
              <a:rPr lang="nb-NO"/>
              <a:pPr/>
              <a:t>‹#›</a:t>
            </a:fld>
            <a:endParaRPr lang="nb-NO"/>
          </a:p>
        </p:txBody>
      </p:sp>
    </p:spTree>
    <p:extLst>
      <p:ext uri="{BB962C8B-B14F-4D97-AF65-F5344CB8AC3E}">
        <p14:creationId xmlns:p14="http://schemas.microsoft.com/office/powerpoint/2010/main" val="361305206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Christopher Columbus landet</a:t>
            </a:r>
            <a:r>
              <a:rPr lang="nb-NO" baseline="0" dirty="0"/>
              <a:t> på øya Haiti på sin første reise til Vest India, øya ble kolonisert i 1493. Ved hjemkomst foreslo Columbus en demarkasjonsmeridian, en kolonigrense mellom Spania og Portugal (</a:t>
            </a:r>
            <a:r>
              <a:rPr lang="nb-NO" baseline="0" dirty="0" err="1"/>
              <a:t>Tordesillas</a:t>
            </a:r>
            <a:r>
              <a:rPr lang="nb-NO" baseline="0" dirty="0"/>
              <a:t> </a:t>
            </a:r>
            <a:r>
              <a:rPr lang="nb-NO" baseline="0" dirty="0" err="1"/>
              <a:t>taraktaten</a:t>
            </a:r>
            <a:r>
              <a:rPr lang="nb-NO" baseline="0" dirty="0"/>
              <a:t> 1494). Denne traktaten var et kompromissforslag. Forslaget fra pave Alexander IV (38-meridianen) ble endret til 46-meridianen. Denne endringen førte til at portugiserne måtte dele havområdene mellom seg. Portugiserne har ikke anledning til å slå seg ned øst 46-meridianen og kolonisere Brasil for eksempel.  Portugiseren Vasco da Gama rundet sydspissen Afrika i 1498, han åpnet sjøveien til Orienten (Østlandene: India, Krydderøyene i Indonesia). Det oppstod en ny strid om demarkasjonsgrensen på den andre siden av jordkloden. Portugiserne mente at </a:t>
            </a:r>
            <a:r>
              <a:rPr lang="nb-NO" baseline="0" dirty="0" err="1"/>
              <a:t>antimerdianen</a:t>
            </a:r>
            <a:r>
              <a:rPr lang="nb-NO" baseline="0" dirty="0"/>
              <a:t> vest for de </a:t>
            </a:r>
            <a:r>
              <a:rPr lang="nb-NO" baseline="0" dirty="0" err="1"/>
              <a:t>Fillipinske</a:t>
            </a:r>
            <a:r>
              <a:rPr lang="nb-NO" baseline="0" dirty="0"/>
              <a:t> øyer var rimelig. En ny traktat ble underskrevet i 1529 (</a:t>
            </a:r>
            <a:r>
              <a:rPr lang="nb-NO" baseline="0" dirty="0" err="1"/>
              <a:t>Saragossa</a:t>
            </a:r>
            <a:r>
              <a:rPr lang="nb-NO" baseline="0" dirty="0"/>
              <a:t> avtalen), demarkasjonslinjen i denne traktaten hadde en lengdegrad på 142 grader, antimeridianen til 36-lengdegraden. </a:t>
            </a:r>
            <a:r>
              <a:rPr kumimoji="1" lang="nb-NO" sz="1200" b="0" i="0" kern="1200" dirty="0">
                <a:solidFill>
                  <a:schemeClr val="tx1"/>
                </a:solidFill>
                <a:effectLst/>
                <a:latin typeface="Times New Roman" charset="0"/>
                <a:ea typeface="+mn-ea"/>
                <a:cs typeface="+mn-cs"/>
              </a:rPr>
              <a:t>Spania la til grunn en beregning som matematisk sett var feilaktig, en feil som skyldtes at man ikke visste hvor stor jorden var. Spanjolene</a:t>
            </a:r>
            <a:r>
              <a:rPr kumimoji="1" lang="nb-NO" sz="1200" b="0" i="0" kern="1200" baseline="0" dirty="0">
                <a:solidFill>
                  <a:schemeClr val="tx1"/>
                </a:solidFill>
                <a:effectLst/>
                <a:latin typeface="Times New Roman" charset="0"/>
                <a:ea typeface="+mn-ea"/>
                <a:cs typeface="+mn-cs"/>
              </a:rPr>
              <a:t> godtok ikke </a:t>
            </a:r>
            <a:r>
              <a:rPr kumimoji="1" lang="nb-NO" sz="1200" b="0" i="0" kern="1200" baseline="0" dirty="0" err="1">
                <a:solidFill>
                  <a:schemeClr val="tx1"/>
                </a:solidFill>
                <a:effectLst/>
                <a:latin typeface="Times New Roman" charset="0"/>
                <a:ea typeface="+mn-ea"/>
                <a:cs typeface="+mn-cs"/>
              </a:rPr>
              <a:t>Saragossa</a:t>
            </a:r>
            <a:r>
              <a:rPr kumimoji="1" lang="nb-NO" sz="1200" b="0" i="0" kern="1200" baseline="0" dirty="0">
                <a:solidFill>
                  <a:schemeClr val="tx1"/>
                </a:solidFill>
                <a:effectLst/>
                <a:latin typeface="Times New Roman" charset="0"/>
                <a:ea typeface="+mn-ea"/>
                <a:cs typeface="+mn-cs"/>
              </a:rPr>
              <a:t> traktaten, ville ha grenselinjen </a:t>
            </a:r>
            <a:r>
              <a:rPr kumimoji="1" lang="nb-NO" sz="1200" b="0" i="0" kern="1200" dirty="0">
                <a:solidFill>
                  <a:schemeClr val="tx1"/>
                </a:solidFill>
                <a:effectLst/>
                <a:latin typeface="Times New Roman" charset="0"/>
                <a:ea typeface="+mn-ea"/>
                <a:cs typeface="+mn-cs"/>
              </a:rPr>
              <a:t>vest for </a:t>
            </a:r>
            <a:r>
              <a:rPr kumimoji="1" lang="nb-NO" sz="1200" b="0" i="0" u="none" strike="noStrike" kern="1200" dirty="0">
                <a:solidFill>
                  <a:schemeClr val="tx1"/>
                </a:solidFill>
                <a:effectLst/>
                <a:latin typeface="Times New Roman" charset="0"/>
                <a:ea typeface="+mn-ea"/>
                <a:cs typeface="+mn-cs"/>
              </a:rPr>
              <a:t>de filippinske øyer</a:t>
            </a:r>
            <a:r>
              <a:rPr kumimoji="1" lang="nb-NO" sz="1200" b="0" i="0" u="none" strike="noStrike" kern="1200" baseline="0" dirty="0">
                <a:solidFill>
                  <a:schemeClr val="tx1"/>
                </a:solidFill>
                <a:effectLst/>
                <a:latin typeface="Times New Roman" charset="0"/>
                <a:ea typeface="+mn-ea"/>
                <a:cs typeface="+mn-cs"/>
              </a:rPr>
              <a:t>.</a:t>
            </a:r>
            <a:endParaRPr lang="nb-NO" dirty="0"/>
          </a:p>
        </p:txBody>
      </p:sp>
      <p:sp>
        <p:nvSpPr>
          <p:cNvPr id="4" name="Plassholder for lysbildenummer 3"/>
          <p:cNvSpPr>
            <a:spLocks noGrp="1"/>
          </p:cNvSpPr>
          <p:nvPr>
            <p:ph type="sldNum" sz="quarter" idx="5"/>
          </p:nvPr>
        </p:nvSpPr>
        <p:spPr/>
        <p:txBody>
          <a:bodyPr/>
          <a:lstStyle/>
          <a:p>
            <a:fld id="{C635C7D0-310B-4728-849F-85C92F38ABA7}" type="slidenum">
              <a:rPr lang="nb-NO" smtClean="0"/>
              <a:pPr/>
              <a:t>5</a:t>
            </a:fld>
            <a:endParaRPr lang="nb-NO"/>
          </a:p>
        </p:txBody>
      </p:sp>
    </p:spTree>
    <p:extLst>
      <p:ext uri="{BB962C8B-B14F-4D97-AF65-F5344CB8AC3E}">
        <p14:creationId xmlns:p14="http://schemas.microsoft.com/office/powerpoint/2010/main" val="3285893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635C7D0-310B-4728-849F-85C92F38ABA7}" type="slidenum">
              <a:rPr lang="nb-NO" smtClean="0"/>
              <a:pPr/>
              <a:t>10</a:t>
            </a:fld>
            <a:endParaRPr lang="nb-NO"/>
          </a:p>
        </p:txBody>
      </p:sp>
    </p:spTree>
    <p:extLst>
      <p:ext uri="{BB962C8B-B14F-4D97-AF65-F5344CB8AC3E}">
        <p14:creationId xmlns:p14="http://schemas.microsoft.com/office/powerpoint/2010/main" val="1872327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kumimoji="1" lang="nb-NO" sz="1200" b="1" i="0" u="none" strike="noStrike" kern="1200" baseline="0" dirty="0">
                <a:solidFill>
                  <a:schemeClr val="tx1"/>
                </a:solidFill>
                <a:latin typeface="Times New Roman" charset="0"/>
                <a:ea typeface="+mn-ea"/>
                <a:cs typeface="+mn-cs"/>
              </a:rPr>
              <a:t>Lengden av en nautisk mil </a:t>
            </a:r>
            <a:endParaRPr kumimoji="1" lang="nb-NO" sz="1200" b="0" i="0" u="none" strike="noStrike" kern="1200" baseline="0" dirty="0">
              <a:solidFill>
                <a:schemeClr val="tx1"/>
              </a:solidFill>
              <a:latin typeface="Times New Roman" charset="0"/>
              <a:ea typeface="+mn-ea"/>
              <a:cs typeface="+mn-cs"/>
            </a:endParaRPr>
          </a:p>
          <a:p>
            <a:r>
              <a:rPr kumimoji="1" lang="nb-NO" sz="1200" b="0" i="0" u="none" strike="noStrike" kern="1200" baseline="0" dirty="0" err="1">
                <a:solidFill>
                  <a:schemeClr val="tx1"/>
                </a:solidFill>
                <a:latin typeface="Times New Roman" charset="0"/>
                <a:ea typeface="+mn-ea"/>
                <a:cs typeface="+mn-cs"/>
              </a:rPr>
              <a:t>Halleys</a:t>
            </a:r>
            <a:r>
              <a:rPr kumimoji="1" lang="nb-NO" sz="1200" b="0" i="0" u="none" strike="noStrike" kern="1200" baseline="0" dirty="0">
                <a:solidFill>
                  <a:schemeClr val="tx1"/>
                </a:solidFill>
                <a:latin typeface="Times New Roman" charset="0"/>
                <a:ea typeface="+mn-ea"/>
                <a:cs typeface="+mn-cs"/>
              </a:rPr>
              <a:t> parallaksemetode baserer seg på at størrelsen på Jorda er kjent. Størrelsen på Jorden ble første gang bestemt av den greske astronomen Eratosthenes, allerede ca. 200 år før Kristus. Han målte Solens høyde over horisonten på to steder på årets lengste dag (sommersolverv). De to stedene var </a:t>
            </a:r>
            <a:r>
              <a:rPr kumimoji="1" lang="nb-NO" sz="1200" b="0" i="0" u="none" strike="noStrike" kern="1200" baseline="0" dirty="0" err="1">
                <a:solidFill>
                  <a:schemeClr val="tx1"/>
                </a:solidFill>
                <a:latin typeface="Times New Roman" charset="0"/>
                <a:ea typeface="+mn-ea"/>
                <a:cs typeface="+mn-cs"/>
              </a:rPr>
              <a:t>Syene</a:t>
            </a:r>
            <a:r>
              <a:rPr kumimoji="1" lang="nb-NO" sz="1200" b="0" i="0" u="none" strike="noStrike" kern="1200" baseline="0" dirty="0">
                <a:solidFill>
                  <a:schemeClr val="tx1"/>
                </a:solidFill>
                <a:latin typeface="Times New Roman" charset="0"/>
                <a:ea typeface="+mn-ea"/>
                <a:cs typeface="+mn-cs"/>
              </a:rPr>
              <a:t> og Alexandria i Egypt. Han fant at Solen stod ca. 7 grader lavere i Alexandria. Problemet på den tiden var å finne avstanden mellom </a:t>
            </a:r>
            <a:r>
              <a:rPr kumimoji="1" lang="nb-NO" sz="1200" b="0" i="0" u="none" strike="noStrike" kern="1200" baseline="0" dirty="0" err="1">
                <a:solidFill>
                  <a:schemeClr val="tx1"/>
                </a:solidFill>
                <a:latin typeface="Times New Roman" charset="0"/>
                <a:ea typeface="+mn-ea"/>
                <a:cs typeface="+mn-cs"/>
              </a:rPr>
              <a:t>Syene</a:t>
            </a:r>
            <a:r>
              <a:rPr kumimoji="1" lang="nb-NO" sz="1200" b="0" i="0" u="none" strike="noStrike" kern="1200" baseline="0" dirty="0">
                <a:solidFill>
                  <a:schemeClr val="tx1"/>
                </a:solidFill>
                <a:latin typeface="Times New Roman" charset="0"/>
                <a:ea typeface="+mn-ea"/>
                <a:cs typeface="+mn-cs"/>
              </a:rPr>
              <a:t> og Alexandria. I dag vet vi at metoden var korrekt, men avstanden mellom de to stedene var ikke lett å bestemme presist nok. </a:t>
            </a:r>
          </a:p>
          <a:p>
            <a:r>
              <a:rPr kumimoji="1" lang="nb-NO" sz="1200" b="0" i="0" u="none" strike="noStrike" kern="1200" baseline="0" dirty="0">
                <a:solidFill>
                  <a:schemeClr val="tx1"/>
                </a:solidFill>
                <a:latin typeface="Times New Roman" charset="0"/>
                <a:ea typeface="+mn-ea"/>
                <a:cs typeface="+mn-cs"/>
              </a:rPr>
              <a:t>Richard </a:t>
            </a:r>
            <a:r>
              <a:rPr kumimoji="1" lang="nb-NO" sz="1200" b="0" i="0" u="none" strike="noStrike" kern="1200" baseline="0" dirty="0" err="1">
                <a:solidFill>
                  <a:schemeClr val="tx1"/>
                </a:solidFill>
                <a:latin typeface="Times New Roman" charset="0"/>
                <a:ea typeface="+mn-ea"/>
                <a:cs typeface="+mn-cs"/>
              </a:rPr>
              <a:t>Norwood</a:t>
            </a:r>
            <a:r>
              <a:rPr kumimoji="1" lang="nb-NO" sz="1200" b="0" i="0" u="none" strike="noStrike" kern="1200" baseline="0" dirty="0">
                <a:solidFill>
                  <a:schemeClr val="tx1"/>
                </a:solidFill>
                <a:latin typeface="Times New Roman" charset="0"/>
                <a:ea typeface="+mn-ea"/>
                <a:cs typeface="+mn-cs"/>
              </a:rPr>
              <a:t> (1590 - 1675), en engelsk fisker, dro til sjøs for å lære navigasjon. </a:t>
            </a:r>
            <a:r>
              <a:rPr kumimoji="1" lang="nb-NO" sz="1200" b="0" i="0" u="none" strike="noStrike" kern="1200" baseline="0" dirty="0" err="1">
                <a:solidFill>
                  <a:schemeClr val="tx1"/>
                </a:solidFill>
                <a:latin typeface="Times New Roman" charset="0"/>
                <a:ea typeface="+mn-ea"/>
                <a:cs typeface="+mn-cs"/>
              </a:rPr>
              <a:t>Norwood</a:t>
            </a:r>
            <a:r>
              <a:rPr kumimoji="1" lang="nb-NO" sz="1200" b="0" i="0" u="none" strike="noStrike" kern="1200" baseline="0" dirty="0">
                <a:solidFill>
                  <a:schemeClr val="tx1"/>
                </a:solidFill>
                <a:latin typeface="Times New Roman" charset="0"/>
                <a:ea typeface="+mn-ea"/>
                <a:cs typeface="+mn-cs"/>
              </a:rPr>
              <a:t> satt seg grundig inn metoden til Eratosthenes og hadde som mål å finne Jordens radius med mindre usikkerhet. På årets lengste dag i 1635 fant han solhøyden i York. Han benyttet en stor sekstant med en radius på 1,5 meter. To år tidligere målte han solhøyden i London. Forskjellen i solhøyden på de to stedene var 2 grader og 28 minutter er lik forskjellen i stedenes breddegrad. Også for </a:t>
            </a:r>
            <a:r>
              <a:rPr kumimoji="1" lang="nb-NO" sz="1200" b="0" i="0" u="none" strike="noStrike" kern="1200" baseline="0" dirty="0" err="1">
                <a:solidFill>
                  <a:schemeClr val="tx1"/>
                </a:solidFill>
                <a:latin typeface="Times New Roman" charset="0"/>
                <a:ea typeface="+mn-ea"/>
                <a:cs typeface="+mn-cs"/>
              </a:rPr>
              <a:t>Norwood</a:t>
            </a:r>
            <a:r>
              <a:rPr kumimoji="1" lang="nb-NO" sz="1200" b="0" i="0" u="none" strike="noStrike" kern="1200" baseline="0" dirty="0">
                <a:solidFill>
                  <a:schemeClr val="tx1"/>
                </a:solidFill>
                <a:latin typeface="Times New Roman" charset="0"/>
                <a:ea typeface="+mn-ea"/>
                <a:cs typeface="+mn-cs"/>
              </a:rPr>
              <a:t> var det en stor utfordring å bestemme avstanden mellom to observasjonssteder. Etter mye arbeid fant han at York lå 171,5 </a:t>
            </a:r>
            <a:r>
              <a:rPr kumimoji="1" lang="nb-NO" sz="1200" b="0" i="0" u="none" strike="noStrike" kern="1200" baseline="0" dirty="0" err="1">
                <a:solidFill>
                  <a:schemeClr val="tx1"/>
                </a:solidFill>
                <a:latin typeface="Times New Roman" charset="0"/>
                <a:ea typeface="+mn-ea"/>
                <a:cs typeface="+mn-cs"/>
              </a:rPr>
              <a:t>miles</a:t>
            </a:r>
            <a:r>
              <a:rPr kumimoji="1" lang="nb-NO" sz="1200" b="0" i="0" u="none" strike="noStrike" kern="1200" baseline="0" dirty="0">
                <a:solidFill>
                  <a:schemeClr val="tx1"/>
                </a:solidFill>
                <a:latin typeface="Times New Roman" charset="0"/>
                <a:ea typeface="+mn-ea"/>
                <a:cs typeface="+mn-cs"/>
              </a:rPr>
              <a:t> (275,9 km) rett nord for London. Det vil si 11,85 km pr breddegrad eller 1975 meter pr. bueminutt. </a:t>
            </a:r>
          </a:p>
          <a:p>
            <a:endParaRPr kumimoji="1" lang="nb-NO" sz="1200" b="0" i="0" u="none" strike="noStrike" kern="1200" baseline="0" dirty="0">
              <a:solidFill>
                <a:schemeClr val="tx1"/>
              </a:solidFill>
              <a:latin typeface="Times New Roman" charset="0"/>
              <a:ea typeface="+mn-ea"/>
              <a:cs typeface="+mn-cs"/>
            </a:endParaRPr>
          </a:p>
          <a:p>
            <a:r>
              <a:rPr kumimoji="1" lang="nb-NO" sz="1200" b="0" i="0" u="none" strike="noStrike" kern="1200" baseline="0" dirty="0">
                <a:solidFill>
                  <a:schemeClr val="tx1"/>
                </a:solidFill>
                <a:latin typeface="Times New Roman" charset="0"/>
                <a:ea typeface="+mn-ea"/>
                <a:cs typeface="+mn-cs"/>
              </a:rPr>
              <a:t>En nautisk mil er lengden av ett bueminutt på Jordens overflate, altså 1852 meter. </a:t>
            </a:r>
          </a:p>
          <a:p>
            <a:endParaRPr kumimoji="1" lang="nb-NO" sz="1200" b="0" i="0" u="none" strike="noStrike" kern="1200" baseline="0" dirty="0">
              <a:solidFill>
                <a:schemeClr val="tx1"/>
              </a:solidFill>
              <a:latin typeface="Times New Roman" charset="0"/>
              <a:ea typeface="+mn-ea"/>
              <a:cs typeface="+mn-cs"/>
            </a:endParaRPr>
          </a:p>
          <a:p>
            <a:r>
              <a:rPr kumimoji="1" lang="nb-NO" sz="1200" b="0" i="0" u="none" strike="noStrike" kern="1200" baseline="0" dirty="0" err="1">
                <a:solidFill>
                  <a:schemeClr val="tx1"/>
                </a:solidFill>
                <a:latin typeface="Times New Roman" charset="0"/>
                <a:ea typeface="+mn-ea"/>
                <a:cs typeface="+mn-cs"/>
              </a:rPr>
              <a:t>Norwood</a:t>
            </a:r>
            <a:r>
              <a:rPr kumimoji="1" lang="nb-NO" sz="1200" b="0" i="0" u="none" strike="noStrike" kern="1200" baseline="0" dirty="0">
                <a:solidFill>
                  <a:schemeClr val="tx1"/>
                </a:solidFill>
                <a:latin typeface="Times New Roman" charset="0"/>
                <a:ea typeface="+mn-ea"/>
                <a:cs typeface="+mn-cs"/>
              </a:rPr>
              <a:t> hadde en feilprosent på 6 % i forhold til dagens verdi. Dette resultatet ble publisert i 1635 (The </a:t>
            </a:r>
            <a:r>
              <a:rPr kumimoji="1" lang="nb-NO" sz="1200" b="0" i="0" u="none" strike="noStrike" kern="1200" baseline="0" dirty="0" err="1">
                <a:solidFill>
                  <a:schemeClr val="tx1"/>
                </a:solidFill>
                <a:latin typeface="Times New Roman" charset="0"/>
                <a:ea typeface="+mn-ea"/>
                <a:cs typeface="+mn-cs"/>
              </a:rPr>
              <a:t>Seaman's</a:t>
            </a:r>
            <a:r>
              <a:rPr kumimoji="1" lang="nb-NO" sz="1200" b="0" i="0" u="none" strike="noStrike" kern="1200" baseline="0" dirty="0">
                <a:solidFill>
                  <a:schemeClr val="tx1"/>
                </a:solidFill>
                <a:latin typeface="Times New Roman" charset="0"/>
                <a:ea typeface="+mn-ea"/>
                <a:cs typeface="+mn-cs"/>
              </a:rPr>
              <a:t> </a:t>
            </a:r>
            <a:r>
              <a:rPr kumimoji="1" lang="nb-NO" sz="1200" b="0" i="0" u="none" strike="noStrike" kern="1200" baseline="0" dirty="0" err="1">
                <a:solidFill>
                  <a:schemeClr val="tx1"/>
                </a:solidFill>
                <a:latin typeface="Times New Roman" charset="0"/>
                <a:ea typeface="+mn-ea"/>
                <a:cs typeface="+mn-cs"/>
              </a:rPr>
              <a:t>Practice</a:t>
            </a:r>
            <a:r>
              <a:rPr kumimoji="1" lang="nb-NO" sz="1200" b="0" i="0" u="none" strike="noStrike" kern="1200" baseline="0" dirty="0">
                <a:solidFill>
                  <a:schemeClr val="tx1"/>
                </a:solidFill>
                <a:latin typeface="Times New Roman" charset="0"/>
                <a:ea typeface="+mn-ea"/>
                <a:cs typeface="+mn-cs"/>
              </a:rPr>
              <a:t>). Spørsmålet på den tiden var: Kan vi stole på resultatet til fiskeren? </a:t>
            </a:r>
            <a:r>
              <a:rPr kumimoji="1" lang="nb-NO" sz="1200" b="0" i="0" u="none" strike="noStrike" kern="1200" baseline="0" dirty="0" err="1">
                <a:solidFill>
                  <a:schemeClr val="tx1"/>
                </a:solidFill>
                <a:latin typeface="Times New Roman" charset="0"/>
                <a:ea typeface="+mn-ea"/>
                <a:cs typeface="+mn-cs"/>
              </a:rPr>
              <a:t>Norwood</a:t>
            </a:r>
            <a:r>
              <a:rPr kumimoji="1" lang="nb-NO" sz="1200" b="0" i="0" u="none" strike="noStrike" kern="1200" baseline="0" dirty="0">
                <a:solidFill>
                  <a:schemeClr val="tx1"/>
                </a:solidFill>
                <a:latin typeface="Times New Roman" charset="0"/>
                <a:ea typeface="+mn-ea"/>
                <a:cs typeface="+mn-cs"/>
              </a:rPr>
              <a:t> målte avstanden mellom York og London langs landeveien og korrigerte veien for svinger og høydeforskjeller. En annen usikkerhetsfaktor var Solens diameter, det var vanskelig å bestemme sentrum for Solen. </a:t>
            </a:r>
          </a:p>
          <a:p>
            <a:endParaRPr kumimoji="1" lang="nb-NO" sz="1200" b="0" i="0" u="none" strike="noStrike" kern="1200" baseline="0" dirty="0">
              <a:solidFill>
                <a:schemeClr val="tx1"/>
              </a:solidFill>
              <a:latin typeface="Times New Roman" charset="0"/>
              <a:ea typeface="+mn-ea"/>
              <a:cs typeface="+mn-cs"/>
            </a:endParaRPr>
          </a:p>
          <a:p>
            <a:r>
              <a:rPr kumimoji="1" lang="nb-NO" sz="1200" b="0" i="0" u="none" strike="noStrike" kern="1200" baseline="0" dirty="0">
                <a:solidFill>
                  <a:schemeClr val="tx1"/>
                </a:solidFill>
                <a:latin typeface="Times New Roman" charset="0"/>
                <a:ea typeface="+mn-ea"/>
                <a:cs typeface="+mn-cs"/>
              </a:rPr>
              <a:t>I 1669 (hundre år før neste Venus passasjen i 1769) fant franskmannen Jean </a:t>
            </a:r>
            <a:r>
              <a:rPr kumimoji="1" lang="nb-NO" sz="1200" b="0" i="0" u="none" strike="noStrike" kern="1200" baseline="0" dirty="0" err="1">
                <a:solidFill>
                  <a:schemeClr val="tx1"/>
                </a:solidFill>
                <a:latin typeface="Times New Roman" charset="0"/>
                <a:ea typeface="+mn-ea"/>
                <a:cs typeface="+mn-cs"/>
              </a:rPr>
              <a:t>Picard</a:t>
            </a:r>
            <a:r>
              <a:rPr kumimoji="1" lang="nb-NO" sz="1200" b="0" i="0" u="none" strike="noStrike" kern="1200" baseline="0" dirty="0">
                <a:solidFill>
                  <a:schemeClr val="tx1"/>
                </a:solidFill>
                <a:latin typeface="Times New Roman" charset="0"/>
                <a:ea typeface="+mn-ea"/>
                <a:cs typeface="+mn-cs"/>
              </a:rPr>
              <a:t> (1620-1682) at en nautisk mil var 1850m. Et flott resultat. </a:t>
            </a:r>
            <a:r>
              <a:rPr kumimoji="1" lang="nb-NO" sz="1200" b="0" i="0" u="none" strike="noStrike" kern="1200" baseline="0" dirty="0" err="1">
                <a:solidFill>
                  <a:schemeClr val="tx1"/>
                </a:solidFill>
                <a:latin typeface="Times New Roman" charset="0"/>
                <a:ea typeface="+mn-ea"/>
                <a:cs typeface="+mn-cs"/>
              </a:rPr>
              <a:t>Picard</a:t>
            </a:r>
            <a:r>
              <a:rPr kumimoji="1" lang="nb-NO" sz="1200" b="0" i="0" u="none" strike="noStrike" kern="1200" baseline="0" dirty="0">
                <a:solidFill>
                  <a:schemeClr val="tx1"/>
                </a:solidFill>
                <a:latin typeface="Times New Roman" charset="0"/>
                <a:ea typeface="+mn-ea"/>
                <a:cs typeface="+mn-cs"/>
              </a:rPr>
              <a:t> erstattet Solen med en stjerne i </a:t>
            </a:r>
            <a:r>
              <a:rPr kumimoji="1" lang="nb-NO" sz="1200" b="0" i="0" u="none" strike="noStrike" kern="1200" baseline="0" dirty="0" err="1">
                <a:solidFill>
                  <a:schemeClr val="tx1"/>
                </a:solidFill>
                <a:latin typeface="Times New Roman" charset="0"/>
                <a:ea typeface="+mn-ea"/>
                <a:cs typeface="+mn-cs"/>
              </a:rPr>
              <a:t>Cassiopeia</a:t>
            </a:r>
            <a:r>
              <a:rPr kumimoji="1" lang="nb-NO" sz="1200" b="0" i="0" u="none" strike="noStrike" kern="1200" baseline="0" dirty="0">
                <a:solidFill>
                  <a:schemeClr val="tx1"/>
                </a:solidFill>
                <a:latin typeface="Times New Roman" charset="0"/>
                <a:ea typeface="+mn-ea"/>
                <a:cs typeface="+mn-cs"/>
              </a:rPr>
              <a:t> (delta) og fant avstanden mellom de to observasjonsstedene ved hjelp av triangulering. </a:t>
            </a:r>
          </a:p>
          <a:p>
            <a:r>
              <a:rPr kumimoji="1" lang="nb-NO" sz="1200" b="0" i="0" u="none" strike="noStrike" kern="1200" baseline="0" dirty="0">
                <a:solidFill>
                  <a:schemeClr val="tx1"/>
                </a:solidFill>
                <a:latin typeface="Times New Roman" charset="0"/>
                <a:ea typeface="+mn-ea"/>
                <a:cs typeface="+mn-cs"/>
              </a:rPr>
              <a:t>Den engelske kongen Charles II (1630-1685) ønsket å utfordre franskmennene. Han ville forbedre den franske nautiske milen. Men The Royal </a:t>
            </a:r>
            <a:r>
              <a:rPr kumimoji="1" lang="nb-NO" sz="1200" b="0" i="0" u="none" strike="noStrike" kern="1200" baseline="0" dirty="0" err="1">
                <a:solidFill>
                  <a:schemeClr val="tx1"/>
                </a:solidFill>
                <a:latin typeface="Times New Roman" charset="0"/>
                <a:ea typeface="+mn-ea"/>
                <a:cs typeface="+mn-cs"/>
              </a:rPr>
              <a:t>Society</a:t>
            </a:r>
            <a:r>
              <a:rPr kumimoji="1" lang="nb-NO" sz="1200" b="0" i="0" u="none" strike="noStrike" kern="1200" baseline="0" dirty="0">
                <a:solidFill>
                  <a:schemeClr val="tx1"/>
                </a:solidFill>
                <a:latin typeface="Times New Roman" charset="0"/>
                <a:ea typeface="+mn-ea"/>
                <a:cs typeface="+mn-cs"/>
              </a:rPr>
              <a:t> var ikke i stand til å ta utfordringen fra kongen. Ett år etter kongens død ble Halley utfordret, men han avsto til slutt fordi trianguleringen av England var en for stor oppgave som andre måtte ta seg av. Halley ville heller fortsette med "trianguleringen" av Venus. </a:t>
            </a:r>
            <a:endParaRPr lang="nb-NO" dirty="0"/>
          </a:p>
        </p:txBody>
      </p:sp>
      <p:sp>
        <p:nvSpPr>
          <p:cNvPr id="4" name="Plassholder for lysbildenummer 3"/>
          <p:cNvSpPr>
            <a:spLocks noGrp="1"/>
          </p:cNvSpPr>
          <p:nvPr>
            <p:ph type="sldNum" sz="quarter" idx="10"/>
          </p:nvPr>
        </p:nvSpPr>
        <p:spPr/>
        <p:txBody>
          <a:bodyPr/>
          <a:lstStyle/>
          <a:p>
            <a:fld id="{C635C7D0-310B-4728-849F-85C92F38ABA7}" type="slidenum">
              <a:rPr lang="nb-NO" smtClean="0"/>
              <a:pPr/>
              <a:t>11</a:t>
            </a:fld>
            <a:endParaRPr lang="nb-NO"/>
          </a:p>
        </p:txBody>
      </p:sp>
    </p:spTree>
    <p:extLst>
      <p:ext uri="{BB962C8B-B14F-4D97-AF65-F5344CB8AC3E}">
        <p14:creationId xmlns:p14="http://schemas.microsoft.com/office/powerpoint/2010/main" val="951441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kumimoji="1" lang="nb-NO" sz="1200" b="0" i="0" u="none" strike="noStrike" kern="1200" baseline="0" dirty="0">
              <a:solidFill>
                <a:schemeClr val="tx1"/>
              </a:solidFill>
              <a:latin typeface="Times New Roman" charset="0"/>
              <a:ea typeface="+mn-ea"/>
              <a:cs typeface="+mn-cs"/>
            </a:endParaRPr>
          </a:p>
          <a:p>
            <a:r>
              <a:rPr kumimoji="1" lang="nb-NO" sz="1200" b="0" i="0" u="none" strike="noStrike" kern="1200" baseline="0" dirty="0">
                <a:solidFill>
                  <a:schemeClr val="tx1"/>
                </a:solidFill>
                <a:latin typeface="Times New Roman" charset="0"/>
                <a:ea typeface="+mn-ea"/>
                <a:cs typeface="+mn-cs"/>
              </a:rPr>
              <a:t> </a:t>
            </a:r>
            <a:r>
              <a:rPr kumimoji="1" lang="nb-NO" sz="1200" b="1" i="0" u="none" strike="noStrike" kern="1200" baseline="0" dirty="0">
                <a:solidFill>
                  <a:schemeClr val="tx1"/>
                </a:solidFill>
                <a:latin typeface="Times New Roman" charset="0"/>
                <a:ea typeface="+mn-ea"/>
                <a:cs typeface="+mn-cs"/>
              </a:rPr>
              <a:t>Edmund Halley (1656-1746) </a:t>
            </a:r>
            <a:endParaRPr kumimoji="1" lang="nb-NO" sz="1200" b="0" i="0" u="none" strike="noStrike" kern="1200" baseline="0" dirty="0">
              <a:solidFill>
                <a:schemeClr val="tx1"/>
              </a:solidFill>
              <a:latin typeface="Times New Roman" charset="0"/>
              <a:ea typeface="+mn-ea"/>
              <a:cs typeface="+mn-cs"/>
            </a:endParaRPr>
          </a:p>
          <a:p>
            <a:r>
              <a:rPr kumimoji="1" lang="nb-NO" sz="1200" b="0" i="0" u="none" strike="noStrike" kern="1200" baseline="0" dirty="0">
                <a:solidFill>
                  <a:schemeClr val="tx1"/>
                </a:solidFill>
                <a:latin typeface="Times New Roman" charset="0"/>
                <a:ea typeface="+mn-ea"/>
                <a:cs typeface="+mn-cs"/>
              </a:rPr>
              <a:t>Edmond Halley (1656-1742) var 20 år da han dro sammen med sin venn (Clark) til St. Helena. Han hadde med seg en sekstant, et teleskop på 24 fot og en pendelklokke. Hans mål var å dokumentere Merkurpassasjen oktober 1677 på </a:t>
            </a:r>
            <a:r>
              <a:rPr kumimoji="1" lang="nb-NO" sz="1200" b="0" i="0" u="none" strike="noStrike" kern="1200" baseline="0" dirty="0" err="1">
                <a:solidFill>
                  <a:schemeClr val="tx1"/>
                </a:solidFill>
                <a:latin typeface="Times New Roman" charset="0"/>
                <a:ea typeface="+mn-ea"/>
                <a:cs typeface="+mn-cs"/>
              </a:rPr>
              <a:t>sydhimmelen</a:t>
            </a:r>
            <a:r>
              <a:rPr kumimoji="1" lang="nb-NO" sz="1200" b="0" i="0" u="none" strike="noStrike" kern="1200" baseline="0" dirty="0">
                <a:solidFill>
                  <a:schemeClr val="tx1"/>
                </a:solidFill>
                <a:latin typeface="Times New Roman" charset="0"/>
                <a:ea typeface="+mn-ea"/>
                <a:cs typeface="+mn-cs"/>
              </a:rPr>
              <a:t>. Han ønsket også å bestemme posisjonen for stjerner som ikke var synlige fra Europa. Været på øya frustrerte Halley. Hans observasjonsprogram ble til stadighet avbrutt. Han klarte til tross for ustabilt vær å fullføre en stjernekatalog som inneholdt 341 stjerner. Halley ble etter oppholdet på St. Helena anerkjent av det akademiske miljøet både i England og Europa for øvrig. Han fikk navnet «Tycho Sør». Bare 22 år gammel ble han i 1678 tatt opp som medlem i Royal </a:t>
            </a:r>
            <a:r>
              <a:rPr kumimoji="1" lang="nb-NO" sz="1200" b="0" i="0" u="none" strike="noStrike" kern="1200" baseline="0" dirty="0" err="1">
                <a:solidFill>
                  <a:schemeClr val="tx1"/>
                </a:solidFill>
                <a:latin typeface="Times New Roman" charset="0"/>
                <a:ea typeface="+mn-ea"/>
                <a:cs typeface="+mn-cs"/>
              </a:rPr>
              <a:t>Society</a:t>
            </a:r>
            <a:r>
              <a:rPr kumimoji="1" lang="nb-NO" sz="1200" b="0" i="0" u="none" strike="noStrike" kern="1200" baseline="0" dirty="0">
                <a:solidFill>
                  <a:schemeClr val="tx1"/>
                </a:solidFill>
                <a:latin typeface="Times New Roman" charset="0"/>
                <a:ea typeface="+mn-ea"/>
                <a:cs typeface="+mn-cs"/>
              </a:rPr>
              <a:t>. </a:t>
            </a:r>
          </a:p>
          <a:p>
            <a:r>
              <a:rPr kumimoji="1" lang="nb-NO" sz="1200" b="0" i="0" u="none" strike="noStrike" kern="1200" baseline="0" dirty="0">
                <a:solidFill>
                  <a:schemeClr val="tx1"/>
                </a:solidFill>
                <a:latin typeface="Times New Roman" charset="0"/>
                <a:ea typeface="+mn-ea"/>
                <a:cs typeface="+mn-cs"/>
              </a:rPr>
              <a:t>7. november 1677 fikk Halley se Merkur bevege seg over solskiven. Passasjen varte i 5 timer, 14 minutter og 20 sekunder. Tre og en halv time av denne perioden var Merkur dekket av skyer, men han fikk observert tidspunktet for både 2. og 3. kontakt med en nøyaktighet på ett sekund. Denne Merkurpassasjen var en stor begivenhet fordi som Halley selv uttrykte det: «On </a:t>
            </a:r>
            <a:r>
              <a:rPr kumimoji="1" lang="nb-NO" sz="1200" b="0" i="0" u="none" strike="noStrike" kern="1200" baseline="0" dirty="0" err="1">
                <a:solidFill>
                  <a:schemeClr val="tx1"/>
                </a:solidFill>
                <a:latin typeface="Times New Roman" charset="0"/>
                <a:ea typeface="+mn-ea"/>
                <a:cs typeface="+mn-cs"/>
              </a:rPr>
              <a:t>observing</a:t>
            </a:r>
            <a:r>
              <a:rPr kumimoji="1" lang="nb-NO" sz="1200" b="0" i="0" u="none" strike="noStrike" kern="1200" baseline="0" dirty="0">
                <a:solidFill>
                  <a:schemeClr val="tx1"/>
                </a:solidFill>
                <a:latin typeface="Times New Roman" charset="0"/>
                <a:ea typeface="+mn-ea"/>
                <a:cs typeface="+mn-cs"/>
              </a:rPr>
              <a:t> </a:t>
            </a:r>
            <a:r>
              <a:rPr kumimoji="1" lang="nb-NO" sz="1200" b="0" i="0" u="none" strike="noStrike" kern="1200" baseline="0" dirty="0" err="1">
                <a:solidFill>
                  <a:schemeClr val="tx1"/>
                </a:solidFill>
                <a:latin typeface="Times New Roman" charset="0"/>
                <a:ea typeface="+mn-ea"/>
                <a:cs typeface="+mn-cs"/>
              </a:rPr>
              <a:t>this</a:t>
            </a:r>
            <a:r>
              <a:rPr kumimoji="1" lang="nb-NO" sz="1200" b="0" i="0" u="none" strike="noStrike" kern="1200" baseline="0" dirty="0">
                <a:solidFill>
                  <a:schemeClr val="tx1"/>
                </a:solidFill>
                <a:latin typeface="Times New Roman" charset="0"/>
                <a:ea typeface="+mn-ea"/>
                <a:cs typeface="+mn-cs"/>
              </a:rPr>
              <a:t> I </a:t>
            </a:r>
            <a:r>
              <a:rPr kumimoji="1" lang="nb-NO" sz="1200" b="0" i="0" u="none" strike="noStrike" kern="1200" baseline="0" dirty="0" err="1">
                <a:solidFill>
                  <a:schemeClr val="tx1"/>
                </a:solidFill>
                <a:latin typeface="Times New Roman" charset="0"/>
                <a:ea typeface="+mn-ea"/>
                <a:cs typeface="+mn-cs"/>
              </a:rPr>
              <a:t>immediately</a:t>
            </a:r>
            <a:r>
              <a:rPr kumimoji="1" lang="nb-NO" sz="1200" b="0" i="0" u="none" strike="noStrike" kern="1200" baseline="0" dirty="0">
                <a:solidFill>
                  <a:schemeClr val="tx1"/>
                </a:solidFill>
                <a:latin typeface="Times New Roman" charset="0"/>
                <a:ea typeface="+mn-ea"/>
                <a:cs typeface="+mn-cs"/>
              </a:rPr>
              <a:t> </a:t>
            </a:r>
            <a:r>
              <a:rPr kumimoji="1" lang="nb-NO" sz="1200" b="0" i="0" u="none" strike="noStrike" kern="1200" baseline="0" dirty="0" err="1">
                <a:solidFill>
                  <a:schemeClr val="tx1"/>
                </a:solidFill>
                <a:latin typeface="Times New Roman" charset="0"/>
                <a:ea typeface="+mn-ea"/>
                <a:cs typeface="+mn-cs"/>
              </a:rPr>
              <a:t>concluded</a:t>
            </a:r>
            <a:r>
              <a:rPr kumimoji="1" lang="nb-NO" sz="1200" b="0" i="0" u="none" strike="noStrike" kern="1200" baseline="0" dirty="0">
                <a:solidFill>
                  <a:schemeClr val="tx1"/>
                </a:solidFill>
                <a:latin typeface="Times New Roman" charset="0"/>
                <a:ea typeface="+mn-ea"/>
                <a:cs typeface="+mn-cs"/>
              </a:rPr>
              <a:t>, </a:t>
            </a:r>
            <a:r>
              <a:rPr kumimoji="1" lang="nb-NO" sz="1200" b="0" i="0" u="none" strike="noStrike" kern="1200" baseline="0" dirty="0" err="1">
                <a:solidFill>
                  <a:schemeClr val="tx1"/>
                </a:solidFill>
                <a:latin typeface="Times New Roman" charset="0"/>
                <a:ea typeface="+mn-ea"/>
                <a:cs typeface="+mn-cs"/>
              </a:rPr>
              <a:t>that</a:t>
            </a:r>
            <a:r>
              <a:rPr kumimoji="1" lang="nb-NO" sz="1200" b="0" i="0" u="none" strike="noStrike" kern="1200" baseline="0" dirty="0">
                <a:solidFill>
                  <a:schemeClr val="tx1"/>
                </a:solidFill>
                <a:latin typeface="Times New Roman" charset="0"/>
                <a:ea typeface="+mn-ea"/>
                <a:cs typeface="+mn-cs"/>
              </a:rPr>
              <a:t> </a:t>
            </a:r>
            <a:r>
              <a:rPr kumimoji="1" lang="nb-NO" sz="1200" b="0" i="0" u="none" strike="noStrike" kern="1200" baseline="0" dirty="0" err="1">
                <a:solidFill>
                  <a:schemeClr val="tx1"/>
                </a:solidFill>
                <a:latin typeface="Times New Roman" charset="0"/>
                <a:ea typeface="+mn-ea"/>
                <a:cs typeface="+mn-cs"/>
              </a:rPr>
              <a:t>Sun’s</a:t>
            </a:r>
            <a:r>
              <a:rPr kumimoji="1" lang="nb-NO" sz="1200" b="0" i="0" u="none" strike="noStrike" kern="1200" baseline="0" dirty="0">
                <a:solidFill>
                  <a:schemeClr val="tx1"/>
                </a:solidFill>
                <a:latin typeface="Times New Roman" charset="0"/>
                <a:ea typeface="+mn-ea"/>
                <a:cs typeface="+mn-cs"/>
              </a:rPr>
              <a:t> </a:t>
            </a:r>
            <a:r>
              <a:rPr kumimoji="1" lang="nb-NO" sz="1200" b="0" i="0" u="none" strike="noStrike" kern="1200" baseline="0" dirty="0" err="1">
                <a:solidFill>
                  <a:schemeClr val="tx1"/>
                </a:solidFill>
                <a:latin typeface="Times New Roman" charset="0"/>
                <a:ea typeface="+mn-ea"/>
                <a:cs typeface="+mn-cs"/>
              </a:rPr>
              <a:t>parallax</a:t>
            </a:r>
            <a:r>
              <a:rPr kumimoji="1" lang="nb-NO" sz="1200" b="0" i="0" u="none" strike="noStrike" kern="1200" baseline="0" dirty="0">
                <a:solidFill>
                  <a:schemeClr val="tx1"/>
                </a:solidFill>
                <a:latin typeface="Times New Roman" charset="0"/>
                <a:ea typeface="+mn-ea"/>
                <a:cs typeface="+mn-cs"/>
              </a:rPr>
              <a:t> </a:t>
            </a:r>
            <a:r>
              <a:rPr kumimoji="1" lang="nb-NO" sz="1200" b="0" i="0" u="none" strike="noStrike" kern="1200" baseline="0" dirty="0" err="1">
                <a:solidFill>
                  <a:schemeClr val="tx1"/>
                </a:solidFill>
                <a:latin typeface="Times New Roman" charset="0"/>
                <a:ea typeface="+mn-ea"/>
                <a:cs typeface="+mn-cs"/>
              </a:rPr>
              <a:t>might</a:t>
            </a:r>
            <a:r>
              <a:rPr kumimoji="1" lang="nb-NO" sz="1200" b="0" i="0" u="none" strike="noStrike" kern="1200" baseline="0" dirty="0">
                <a:solidFill>
                  <a:schemeClr val="tx1"/>
                </a:solidFill>
                <a:latin typeface="Times New Roman" charset="0"/>
                <a:ea typeface="+mn-ea"/>
                <a:cs typeface="+mn-cs"/>
              </a:rPr>
              <a:t> […] </a:t>
            </a:r>
            <a:r>
              <a:rPr kumimoji="1" lang="nb-NO" sz="1200" b="0" i="0" u="none" strike="noStrike" kern="1200" baseline="0" dirty="0" err="1">
                <a:solidFill>
                  <a:schemeClr val="tx1"/>
                </a:solidFill>
                <a:latin typeface="Times New Roman" charset="0"/>
                <a:ea typeface="+mn-ea"/>
                <a:cs typeface="+mn-cs"/>
              </a:rPr>
              <a:t>determined</a:t>
            </a:r>
            <a:r>
              <a:rPr kumimoji="1" lang="nb-NO" sz="1200" b="0" i="0" u="none" strike="noStrike" kern="1200" baseline="0" dirty="0">
                <a:solidFill>
                  <a:schemeClr val="tx1"/>
                </a:solidFill>
                <a:latin typeface="Times New Roman" charset="0"/>
                <a:ea typeface="+mn-ea"/>
                <a:cs typeface="+mn-cs"/>
              </a:rPr>
              <a:t> by </a:t>
            </a:r>
            <a:r>
              <a:rPr kumimoji="1" lang="nb-NO" sz="1200" b="0" i="0" u="none" strike="noStrike" kern="1200" baseline="0" dirty="0" err="1">
                <a:solidFill>
                  <a:schemeClr val="tx1"/>
                </a:solidFill>
                <a:latin typeface="Times New Roman" charset="0"/>
                <a:ea typeface="+mn-ea"/>
                <a:cs typeface="+mn-cs"/>
              </a:rPr>
              <a:t>such</a:t>
            </a:r>
            <a:r>
              <a:rPr kumimoji="1" lang="nb-NO" sz="1200" b="0" i="0" u="none" strike="noStrike" kern="1200" baseline="0" dirty="0">
                <a:solidFill>
                  <a:schemeClr val="tx1"/>
                </a:solidFill>
                <a:latin typeface="Times New Roman" charset="0"/>
                <a:ea typeface="+mn-ea"/>
                <a:cs typeface="+mn-cs"/>
              </a:rPr>
              <a:t> </a:t>
            </a:r>
            <a:r>
              <a:rPr kumimoji="1" lang="nb-NO" sz="1200" b="0" i="0" u="none" strike="noStrike" kern="1200" baseline="0" dirty="0" err="1">
                <a:solidFill>
                  <a:schemeClr val="tx1"/>
                </a:solidFill>
                <a:latin typeface="Times New Roman" charset="0"/>
                <a:ea typeface="+mn-ea"/>
                <a:cs typeface="+mn-cs"/>
              </a:rPr>
              <a:t>observations</a:t>
            </a:r>
            <a:r>
              <a:rPr kumimoji="1" lang="nb-NO" sz="1200" b="0" i="0" u="none" strike="noStrike" kern="1200" baseline="0" dirty="0">
                <a:solidFill>
                  <a:schemeClr val="tx1"/>
                </a:solidFill>
                <a:latin typeface="Times New Roman" charset="0"/>
                <a:ea typeface="+mn-ea"/>
                <a:cs typeface="+mn-cs"/>
              </a:rPr>
              <a:t>» (Sellers side 107). Ingen i Europa hadde observert Merkurpassasjen 7. november med tilstrekkelig nøyaktighet. Av den grunn var det ikke mulig å bestemme dimensjonen på Solsystemet. Parallaksemetoden krever observasjon av passasjen fra to steder på Jorden. </a:t>
            </a:r>
          </a:p>
          <a:p>
            <a:r>
              <a:rPr kumimoji="1" lang="nb-NO" sz="1200" b="1" i="0" u="none" strike="noStrike" kern="1200" baseline="0" dirty="0" err="1">
                <a:solidFill>
                  <a:schemeClr val="tx1"/>
                </a:solidFill>
                <a:latin typeface="Times New Roman" charset="0"/>
                <a:ea typeface="+mn-ea"/>
                <a:cs typeface="+mn-cs"/>
              </a:rPr>
              <a:t>Halleys</a:t>
            </a:r>
            <a:r>
              <a:rPr kumimoji="1" lang="nb-NO" sz="1200" b="1" i="0" u="none" strike="noStrike" kern="1200" baseline="0" dirty="0">
                <a:solidFill>
                  <a:schemeClr val="tx1"/>
                </a:solidFill>
                <a:latin typeface="Times New Roman" charset="0"/>
                <a:ea typeface="+mn-ea"/>
                <a:cs typeface="+mn-cs"/>
              </a:rPr>
              <a:t> anmodning (1716) </a:t>
            </a:r>
            <a:endParaRPr kumimoji="1" lang="nb-NO" sz="1200" b="0" i="0" u="none" strike="noStrike" kern="1200" baseline="0" dirty="0">
              <a:solidFill>
                <a:schemeClr val="tx1"/>
              </a:solidFill>
              <a:latin typeface="Times New Roman" charset="0"/>
              <a:ea typeface="+mn-ea"/>
              <a:cs typeface="+mn-cs"/>
            </a:endParaRPr>
          </a:p>
          <a:p>
            <a:r>
              <a:rPr kumimoji="1" lang="nb-NO" sz="1200" b="0" i="0" u="none" strike="noStrike" kern="1200" baseline="0" dirty="0">
                <a:solidFill>
                  <a:schemeClr val="tx1"/>
                </a:solidFill>
                <a:latin typeface="Times New Roman" charset="0"/>
                <a:ea typeface="+mn-ea"/>
                <a:cs typeface="+mn-cs"/>
              </a:rPr>
              <a:t>Venus ville passere solskiven 6. juni 1761 om morgenen klokken 5h 55m. I 1716 informerte han Royal </a:t>
            </a:r>
            <a:r>
              <a:rPr kumimoji="1" lang="nb-NO" sz="1200" b="0" i="0" u="none" strike="noStrike" kern="1200" baseline="0" dirty="0" err="1">
                <a:solidFill>
                  <a:schemeClr val="tx1"/>
                </a:solidFill>
                <a:latin typeface="Times New Roman" charset="0"/>
                <a:ea typeface="+mn-ea"/>
                <a:cs typeface="+mn-cs"/>
              </a:rPr>
              <a:t>Society</a:t>
            </a:r>
            <a:r>
              <a:rPr kumimoji="1" lang="nb-NO" sz="1200" b="0" i="0" u="none" strike="noStrike" kern="1200" baseline="0" dirty="0">
                <a:solidFill>
                  <a:schemeClr val="tx1"/>
                </a:solidFill>
                <a:latin typeface="Times New Roman" charset="0"/>
                <a:ea typeface="+mn-ea"/>
                <a:cs typeface="+mn-cs"/>
              </a:rPr>
              <a:t> om sine beregninger og at han som da var 60 år gammel ikke ville få oppleve denne hendelsen. Hans anmodning til framtidens generasjoner var: «Observer Venuspassasjen 6. juni 1761, berømmelse venter dem som bestemmer den sanne størrelsen på planetbanene!» (Sellers side 117. Han var også opptatt av at mange astronomer måtte ta del i dette arbeidet og at parallaksemetoden var avhengig av at passasjen ble observert fra ulike steder på Jorden. Edmond Halley døde 14. januar 1742, 18 år før Venuspassasjen i 1761. </a:t>
            </a:r>
            <a:endParaRPr lang="nb-NO" dirty="0"/>
          </a:p>
        </p:txBody>
      </p:sp>
      <p:sp>
        <p:nvSpPr>
          <p:cNvPr id="4" name="Plassholder for lysbildenummer 3"/>
          <p:cNvSpPr>
            <a:spLocks noGrp="1"/>
          </p:cNvSpPr>
          <p:nvPr>
            <p:ph type="sldNum" sz="quarter" idx="10"/>
          </p:nvPr>
        </p:nvSpPr>
        <p:spPr/>
        <p:txBody>
          <a:bodyPr/>
          <a:lstStyle/>
          <a:p>
            <a:fld id="{C635C7D0-310B-4728-849F-85C92F38ABA7}" type="slidenum">
              <a:rPr lang="nb-NO" smtClean="0"/>
              <a:pPr/>
              <a:t>13</a:t>
            </a:fld>
            <a:endParaRPr lang="nb-NO"/>
          </a:p>
        </p:txBody>
      </p:sp>
    </p:spTree>
    <p:extLst>
      <p:ext uri="{BB962C8B-B14F-4D97-AF65-F5344CB8AC3E}">
        <p14:creationId xmlns:p14="http://schemas.microsoft.com/office/powerpoint/2010/main" val="3020854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bg>
      <p:bgPr>
        <a:gradFill rotWithShape="0">
          <a:gsLst>
            <a:gs pos="0">
              <a:schemeClr val="bg1">
                <a:gamma/>
                <a:shade val="46275"/>
                <a:invGamma/>
              </a:schemeClr>
            </a:gs>
            <a:gs pos="5000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81000" y="0"/>
            <a:ext cx="1447800"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w="9525">
            <a:noFill/>
            <a:miter lim="800000"/>
            <a:headEnd/>
            <a:tailEnd/>
          </a:ln>
          <a:effectLst/>
        </p:spPr>
        <p:txBody>
          <a:bodyPr/>
          <a:lstStyle/>
          <a:p>
            <a:endParaRPr lang="nb-NO"/>
          </a:p>
        </p:txBody>
      </p:sp>
      <p:sp>
        <p:nvSpPr>
          <p:cNvPr id="3075" name="Rectangle 3"/>
          <p:cNvSpPr>
            <a:spLocks noChangeArrowheads="1"/>
          </p:cNvSpPr>
          <p:nvPr/>
        </p:nvSpPr>
        <p:spPr bwMode="auto">
          <a:xfrm>
            <a:off x="685800" y="2438400"/>
            <a:ext cx="8456613"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endParaRPr lang="nb-NO"/>
          </a:p>
        </p:txBody>
      </p:sp>
      <p:sp>
        <p:nvSpPr>
          <p:cNvPr id="3076" name="Rectangle 4"/>
          <p:cNvSpPr>
            <a:spLocks noGrp="1" noChangeArrowheads="1"/>
          </p:cNvSpPr>
          <p:nvPr>
            <p:ph type="ctrTitle" sz="quarter"/>
          </p:nvPr>
        </p:nvSpPr>
        <p:spPr>
          <a:xfrm>
            <a:off x="685800" y="2286000"/>
            <a:ext cx="7772400" cy="1143000"/>
          </a:xfrm>
        </p:spPr>
        <p:txBody>
          <a:bodyPr/>
          <a:lstStyle>
            <a:lvl1pPr>
              <a:defRPr/>
            </a:lvl1pPr>
          </a:lstStyle>
          <a:p>
            <a:r>
              <a:rPr lang="nb-NO"/>
              <a:t>Klikk for å redigere tittelstil i malen</a:t>
            </a:r>
          </a:p>
        </p:txBody>
      </p:sp>
      <p:sp>
        <p:nvSpPr>
          <p:cNvPr id="3077" name="Rectangle 5"/>
          <p:cNvSpPr>
            <a:spLocks noGrp="1" noChangeArrowheads="1"/>
          </p:cNvSpPr>
          <p:nvPr>
            <p:ph type="subTitle" sz="quarter" idx="1"/>
          </p:nvPr>
        </p:nvSpPr>
        <p:spPr>
          <a:xfrm>
            <a:off x="2057400" y="4114800"/>
            <a:ext cx="6400800" cy="1752600"/>
          </a:xfrm>
        </p:spPr>
        <p:txBody>
          <a:bodyPr/>
          <a:lstStyle>
            <a:lvl1pPr marL="0" indent="0" algn="ctr">
              <a:buFont typeface="Wingdings" pitchFamily="2" charset="2"/>
              <a:buNone/>
              <a:defRPr b="0">
                <a:latin typeface="Times New Roman" charset="0"/>
              </a:defRPr>
            </a:lvl1pPr>
          </a:lstStyle>
          <a:p>
            <a:r>
              <a:rPr lang="nb-NO"/>
              <a:t>Klikk for å redigere undertittelstil i malen</a:t>
            </a:r>
          </a:p>
        </p:txBody>
      </p:sp>
      <p:sp>
        <p:nvSpPr>
          <p:cNvPr id="3078" name="Rectangle 6"/>
          <p:cNvSpPr>
            <a:spLocks noGrp="1" noChangeArrowheads="1"/>
          </p:cNvSpPr>
          <p:nvPr>
            <p:ph type="dt" sz="quarter" idx="2"/>
          </p:nvPr>
        </p:nvSpPr>
        <p:spPr/>
        <p:txBody>
          <a:bodyPr/>
          <a:lstStyle>
            <a:lvl1pPr>
              <a:defRPr/>
            </a:lvl1pPr>
          </a:lstStyle>
          <a:p>
            <a:fld id="{8FF83F5E-7C85-4CF9-9DC5-D518E57185F9}" type="datetime1">
              <a:rPr lang="nb-NO"/>
              <a:pPr/>
              <a:t>18.08.2026</a:t>
            </a:fld>
            <a:endParaRPr lang="nb-NO"/>
          </a:p>
        </p:txBody>
      </p:sp>
      <p:sp>
        <p:nvSpPr>
          <p:cNvPr id="3079" name="Rectangle 7"/>
          <p:cNvSpPr>
            <a:spLocks noGrp="1" noChangeArrowheads="1"/>
          </p:cNvSpPr>
          <p:nvPr>
            <p:ph type="ftr" sz="quarter" idx="3"/>
          </p:nvPr>
        </p:nvSpPr>
        <p:spPr/>
        <p:txBody>
          <a:bodyPr/>
          <a:lstStyle>
            <a:lvl1pPr>
              <a:defRPr/>
            </a:lvl1pPr>
          </a:lstStyle>
          <a:p>
            <a:endParaRPr lang="nb-NO"/>
          </a:p>
        </p:txBody>
      </p:sp>
      <p:sp>
        <p:nvSpPr>
          <p:cNvPr id="3080" name="Rectangle 8"/>
          <p:cNvSpPr>
            <a:spLocks noGrp="1" noChangeArrowheads="1"/>
          </p:cNvSpPr>
          <p:nvPr>
            <p:ph type="sldNum" sz="quarter" idx="4"/>
          </p:nvPr>
        </p:nvSpPr>
        <p:spPr/>
        <p:txBody>
          <a:bodyPr/>
          <a:lstStyle>
            <a:lvl1pPr>
              <a:defRPr/>
            </a:lvl1pPr>
          </a:lstStyle>
          <a:p>
            <a:fld id="{17F43B09-C577-4A04-A3F7-FA75E6AD394F}" type="slidenum">
              <a:rPr lang="nb-NO"/>
              <a:pPr/>
              <a:t>‹#›</a:t>
            </a:fld>
            <a:endParaRPr lang="nb-NO"/>
          </a:p>
        </p:txBody>
      </p:sp>
      <p:sp>
        <p:nvSpPr>
          <p:cNvPr id="3081" name="Rectangle 9"/>
          <p:cNvSpPr>
            <a:spLocks noChangeArrowheads="1"/>
          </p:cNvSpPr>
          <p:nvPr/>
        </p:nvSpPr>
        <p:spPr bwMode="auto">
          <a:xfrm>
            <a:off x="0" y="3505200"/>
            <a:ext cx="4724400" cy="152400"/>
          </a:xfrm>
          <a:prstGeom prst="rect">
            <a:avLst/>
          </a:prstGeom>
          <a:solidFill>
            <a:schemeClr val="accent1">
              <a:alpha val="50000"/>
            </a:schemeClr>
          </a:solidFill>
          <a:ln w="9525">
            <a:noFill/>
            <a:miter lim="800000"/>
            <a:headEnd/>
            <a:tailEnd/>
          </a:ln>
          <a:effectLst/>
        </p:spPr>
        <p:txBody>
          <a:bodyPr/>
          <a:lstStyle/>
          <a:p>
            <a:endParaRPr lang="nb-NO"/>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lvl1pPr>
              <a:defRPr/>
            </a:lvl1pPr>
          </a:lstStyle>
          <a:p>
            <a:fld id="{55C3ACE0-356C-436A-88AD-424CC34BF0FA}" type="datetime1">
              <a:rPr lang="nb-NO"/>
              <a:pPr/>
              <a:t>18.08.2026</a:t>
            </a:fld>
            <a:endParaRPr lang="nb-NO"/>
          </a:p>
        </p:txBody>
      </p:sp>
      <p:sp>
        <p:nvSpPr>
          <p:cNvPr id="5" name="Plassholder for bunntekst 4"/>
          <p:cNvSpPr>
            <a:spLocks noGrp="1"/>
          </p:cNvSpPr>
          <p:nvPr>
            <p:ph type="ftr" sz="quarter" idx="11"/>
          </p:nvPr>
        </p:nvSpPr>
        <p:spPr/>
        <p:txBody>
          <a:bodyPr/>
          <a:lstStyle>
            <a:lvl1pPr>
              <a:defRPr/>
            </a:lvl1pPr>
          </a:lstStyle>
          <a:p>
            <a:endParaRPr lang="nb-NO"/>
          </a:p>
        </p:txBody>
      </p:sp>
      <p:sp>
        <p:nvSpPr>
          <p:cNvPr id="6" name="Plassholder for lysbildenummer 5"/>
          <p:cNvSpPr>
            <a:spLocks noGrp="1"/>
          </p:cNvSpPr>
          <p:nvPr>
            <p:ph type="sldNum" sz="quarter" idx="12"/>
          </p:nvPr>
        </p:nvSpPr>
        <p:spPr/>
        <p:txBody>
          <a:bodyPr/>
          <a:lstStyle>
            <a:lvl1pPr>
              <a:defRPr/>
            </a:lvl1pPr>
          </a:lstStyle>
          <a:p>
            <a:fld id="{634F6836-B0B1-4B40-8622-F0EE79CF1AC4}" type="slidenum">
              <a:rPr lang="nb-NO"/>
              <a:pPr/>
              <a:t>‹#›</a:t>
            </a:fld>
            <a:endParaRPr lang="nb-NO"/>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Plassholder for dato 3"/>
          <p:cNvSpPr>
            <a:spLocks noGrp="1"/>
          </p:cNvSpPr>
          <p:nvPr>
            <p:ph type="dt" sz="half" idx="10"/>
          </p:nvPr>
        </p:nvSpPr>
        <p:spPr/>
        <p:txBody>
          <a:bodyPr/>
          <a:lstStyle>
            <a:lvl1pPr>
              <a:defRPr/>
            </a:lvl1pPr>
          </a:lstStyle>
          <a:p>
            <a:fld id="{AF6641D4-D900-4ED0-BFE3-4D5CB974A744}" type="datetime1">
              <a:rPr lang="nb-NO"/>
              <a:pPr/>
              <a:t>18.08.2026</a:t>
            </a:fld>
            <a:endParaRPr lang="nb-NO"/>
          </a:p>
        </p:txBody>
      </p:sp>
      <p:sp>
        <p:nvSpPr>
          <p:cNvPr id="5" name="Plassholder for bunntekst 4"/>
          <p:cNvSpPr>
            <a:spLocks noGrp="1"/>
          </p:cNvSpPr>
          <p:nvPr>
            <p:ph type="ftr" sz="quarter" idx="11"/>
          </p:nvPr>
        </p:nvSpPr>
        <p:spPr/>
        <p:txBody>
          <a:bodyPr/>
          <a:lstStyle>
            <a:lvl1pPr>
              <a:defRPr/>
            </a:lvl1pPr>
          </a:lstStyle>
          <a:p>
            <a:endParaRPr lang="nb-NO"/>
          </a:p>
        </p:txBody>
      </p:sp>
      <p:sp>
        <p:nvSpPr>
          <p:cNvPr id="6" name="Plassholder for lysbildenummer 5"/>
          <p:cNvSpPr>
            <a:spLocks noGrp="1"/>
          </p:cNvSpPr>
          <p:nvPr>
            <p:ph type="sldNum" sz="quarter" idx="12"/>
          </p:nvPr>
        </p:nvSpPr>
        <p:spPr/>
        <p:txBody>
          <a:bodyPr/>
          <a:lstStyle>
            <a:lvl1pPr>
              <a:defRPr/>
            </a:lvl1pPr>
          </a:lstStyle>
          <a:p>
            <a:fld id="{1AA5E2C7-B5A8-46B7-A6CB-D6BBDCE3FD8D}" type="slidenum">
              <a:rPr lang="nb-NO"/>
              <a:pPr/>
              <a:t>‹#›</a:t>
            </a:fld>
            <a:endParaRPr lang="nb-NO"/>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lvl1pPr>
              <a:defRPr/>
            </a:lvl1pPr>
          </a:lstStyle>
          <a:p>
            <a:fld id="{5474CBD6-9EBB-499A-B66E-B8E1E543A1AC}" type="datetime1">
              <a:rPr lang="nb-NO"/>
              <a:pPr/>
              <a:t>18.08.2026</a:t>
            </a:fld>
            <a:endParaRPr lang="nb-NO"/>
          </a:p>
        </p:txBody>
      </p:sp>
      <p:sp>
        <p:nvSpPr>
          <p:cNvPr id="6" name="Plassholder for bunntekst 5"/>
          <p:cNvSpPr>
            <a:spLocks noGrp="1"/>
          </p:cNvSpPr>
          <p:nvPr>
            <p:ph type="ftr" sz="quarter" idx="11"/>
          </p:nvPr>
        </p:nvSpPr>
        <p:spPr/>
        <p:txBody>
          <a:bodyPr/>
          <a:lstStyle>
            <a:lvl1pPr>
              <a:defRPr/>
            </a:lvl1pPr>
          </a:lstStyle>
          <a:p>
            <a:endParaRPr lang="nb-NO"/>
          </a:p>
        </p:txBody>
      </p:sp>
      <p:sp>
        <p:nvSpPr>
          <p:cNvPr id="7" name="Plassholder for lysbildenummer 6"/>
          <p:cNvSpPr>
            <a:spLocks noGrp="1"/>
          </p:cNvSpPr>
          <p:nvPr>
            <p:ph type="sldNum" sz="quarter" idx="12"/>
          </p:nvPr>
        </p:nvSpPr>
        <p:spPr/>
        <p:txBody>
          <a:bodyPr/>
          <a:lstStyle>
            <a:lvl1pPr>
              <a:defRPr/>
            </a:lvl1pPr>
          </a:lstStyle>
          <a:p>
            <a:fld id="{BB81C934-D9C6-479B-B6DE-E361163B87BE}" type="slidenum">
              <a:rPr lang="nb-NO"/>
              <a:pPr/>
              <a:t>‹#›</a:t>
            </a:fld>
            <a:endParaRPr lang="nb-NO"/>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lvl1pPr>
              <a:defRPr/>
            </a:lvl1pPr>
          </a:lstStyle>
          <a:p>
            <a:fld id="{6129C459-4D26-4703-872A-A5160094996E}" type="datetime1">
              <a:rPr lang="nb-NO"/>
              <a:pPr/>
              <a:t>18.08.2026</a:t>
            </a:fld>
            <a:endParaRPr lang="nb-NO"/>
          </a:p>
        </p:txBody>
      </p:sp>
      <p:sp>
        <p:nvSpPr>
          <p:cNvPr id="8" name="Plassholder for bunntekst 7"/>
          <p:cNvSpPr>
            <a:spLocks noGrp="1"/>
          </p:cNvSpPr>
          <p:nvPr>
            <p:ph type="ftr" sz="quarter" idx="11"/>
          </p:nvPr>
        </p:nvSpPr>
        <p:spPr/>
        <p:txBody>
          <a:bodyPr/>
          <a:lstStyle>
            <a:lvl1pPr>
              <a:defRPr/>
            </a:lvl1pPr>
          </a:lstStyle>
          <a:p>
            <a:endParaRPr lang="nb-NO"/>
          </a:p>
        </p:txBody>
      </p:sp>
      <p:sp>
        <p:nvSpPr>
          <p:cNvPr id="9" name="Plassholder for lysbildenummer 8"/>
          <p:cNvSpPr>
            <a:spLocks noGrp="1"/>
          </p:cNvSpPr>
          <p:nvPr>
            <p:ph type="sldNum" sz="quarter" idx="12"/>
          </p:nvPr>
        </p:nvSpPr>
        <p:spPr/>
        <p:txBody>
          <a:bodyPr/>
          <a:lstStyle>
            <a:lvl1pPr>
              <a:defRPr/>
            </a:lvl1pPr>
          </a:lstStyle>
          <a:p>
            <a:fld id="{FA6C3540-180F-4F38-A929-B8456FAAF73B}" type="slidenum">
              <a:rPr lang="nb-NO"/>
              <a:pPr/>
              <a:t>‹#›</a:t>
            </a:fld>
            <a:endParaRPr lang="nb-NO"/>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lvl1pPr>
              <a:defRPr/>
            </a:lvl1pPr>
          </a:lstStyle>
          <a:p>
            <a:fld id="{E6215F97-BF34-4268-9373-324C0F3B5C16}" type="datetime1">
              <a:rPr lang="nb-NO"/>
              <a:pPr/>
              <a:t>18.08.2026</a:t>
            </a:fld>
            <a:endParaRPr lang="nb-NO"/>
          </a:p>
        </p:txBody>
      </p:sp>
      <p:sp>
        <p:nvSpPr>
          <p:cNvPr id="4" name="Plassholder for bunntekst 3"/>
          <p:cNvSpPr>
            <a:spLocks noGrp="1"/>
          </p:cNvSpPr>
          <p:nvPr>
            <p:ph type="ftr" sz="quarter" idx="11"/>
          </p:nvPr>
        </p:nvSpPr>
        <p:spPr/>
        <p:txBody>
          <a:bodyPr/>
          <a:lstStyle>
            <a:lvl1pPr>
              <a:defRPr/>
            </a:lvl1pPr>
          </a:lstStyle>
          <a:p>
            <a:endParaRPr lang="nb-NO"/>
          </a:p>
        </p:txBody>
      </p:sp>
      <p:sp>
        <p:nvSpPr>
          <p:cNvPr id="5" name="Plassholder for lysbildenummer 4"/>
          <p:cNvSpPr>
            <a:spLocks noGrp="1"/>
          </p:cNvSpPr>
          <p:nvPr>
            <p:ph type="sldNum" sz="quarter" idx="12"/>
          </p:nvPr>
        </p:nvSpPr>
        <p:spPr/>
        <p:txBody>
          <a:bodyPr/>
          <a:lstStyle>
            <a:lvl1pPr>
              <a:defRPr/>
            </a:lvl1pPr>
          </a:lstStyle>
          <a:p>
            <a:fld id="{257316CF-EB7D-47C6-81ED-ECB14D1B992B}" type="slidenum">
              <a:rPr lang="nb-NO"/>
              <a:pPr/>
              <a:t>‹#›</a:t>
            </a:fld>
            <a:endParaRPr lang="nb-NO"/>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lvl1pPr>
              <a:defRPr/>
            </a:lvl1pPr>
          </a:lstStyle>
          <a:p>
            <a:fld id="{B79E011C-A315-4DF5-97C5-8BEB0393C6DF}" type="datetime1">
              <a:rPr lang="nb-NO"/>
              <a:pPr/>
              <a:t>18.08.2026</a:t>
            </a:fld>
            <a:endParaRPr lang="nb-NO"/>
          </a:p>
        </p:txBody>
      </p:sp>
      <p:sp>
        <p:nvSpPr>
          <p:cNvPr id="3" name="Plassholder for bunntekst 2"/>
          <p:cNvSpPr>
            <a:spLocks noGrp="1"/>
          </p:cNvSpPr>
          <p:nvPr>
            <p:ph type="ftr" sz="quarter" idx="11"/>
          </p:nvPr>
        </p:nvSpPr>
        <p:spPr/>
        <p:txBody>
          <a:bodyPr/>
          <a:lstStyle>
            <a:lvl1pPr>
              <a:defRPr/>
            </a:lvl1pPr>
          </a:lstStyle>
          <a:p>
            <a:endParaRPr lang="nb-NO"/>
          </a:p>
        </p:txBody>
      </p:sp>
      <p:sp>
        <p:nvSpPr>
          <p:cNvPr id="4" name="Plassholder for lysbildenummer 3"/>
          <p:cNvSpPr>
            <a:spLocks noGrp="1"/>
          </p:cNvSpPr>
          <p:nvPr>
            <p:ph type="sldNum" sz="quarter" idx="12"/>
          </p:nvPr>
        </p:nvSpPr>
        <p:spPr/>
        <p:txBody>
          <a:bodyPr/>
          <a:lstStyle>
            <a:lvl1pPr>
              <a:defRPr/>
            </a:lvl1pPr>
          </a:lstStyle>
          <a:p>
            <a:fld id="{D7597489-A00C-4778-80F9-6628FBDEF6E3}" type="slidenum">
              <a:rPr lang="nb-NO"/>
              <a:pPr/>
              <a:t>‹#›</a:t>
            </a:fld>
            <a:endParaRPr lang="nb-NO"/>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lvl1pPr>
              <a:defRPr/>
            </a:lvl1pPr>
          </a:lstStyle>
          <a:p>
            <a:fld id="{42BA1F54-344C-4735-A98C-8B68E0CCEF38}" type="datetime1">
              <a:rPr lang="nb-NO"/>
              <a:pPr/>
              <a:t>18.08.2026</a:t>
            </a:fld>
            <a:endParaRPr lang="nb-NO"/>
          </a:p>
        </p:txBody>
      </p:sp>
      <p:sp>
        <p:nvSpPr>
          <p:cNvPr id="6" name="Plassholder for bunntekst 5"/>
          <p:cNvSpPr>
            <a:spLocks noGrp="1"/>
          </p:cNvSpPr>
          <p:nvPr>
            <p:ph type="ftr" sz="quarter" idx="11"/>
          </p:nvPr>
        </p:nvSpPr>
        <p:spPr/>
        <p:txBody>
          <a:bodyPr/>
          <a:lstStyle>
            <a:lvl1pPr>
              <a:defRPr/>
            </a:lvl1pPr>
          </a:lstStyle>
          <a:p>
            <a:endParaRPr lang="nb-NO"/>
          </a:p>
        </p:txBody>
      </p:sp>
      <p:sp>
        <p:nvSpPr>
          <p:cNvPr id="7" name="Plassholder for lysbildenummer 6"/>
          <p:cNvSpPr>
            <a:spLocks noGrp="1"/>
          </p:cNvSpPr>
          <p:nvPr>
            <p:ph type="sldNum" sz="quarter" idx="12"/>
          </p:nvPr>
        </p:nvSpPr>
        <p:spPr/>
        <p:txBody>
          <a:bodyPr/>
          <a:lstStyle>
            <a:lvl1pPr>
              <a:defRPr/>
            </a:lvl1pPr>
          </a:lstStyle>
          <a:p>
            <a:fld id="{79D82C2C-FCD1-449C-BC3E-EF9937236927}" type="slidenum">
              <a:rPr lang="nb-NO"/>
              <a:pPr/>
              <a:t>‹#›</a:t>
            </a:fld>
            <a:endParaRPr lang="nb-NO"/>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lvl1pPr>
              <a:defRPr/>
            </a:lvl1pPr>
          </a:lstStyle>
          <a:p>
            <a:fld id="{60937F98-8E40-4863-9C49-8F24F2B6BE79}" type="datetime1">
              <a:rPr lang="nb-NO"/>
              <a:pPr/>
              <a:t>18.08.2026</a:t>
            </a:fld>
            <a:endParaRPr lang="nb-NO"/>
          </a:p>
        </p:txBody>
      </p:sp>
      <p:sp>
        <p:nvSpPr>
          <p:cNvPr id="6" name="Plassholder for bunntekst 5"/>
          <p:cNvSpPr>
            <a:spLocks noGrp="1"/>
          </p:cNvSpPr>
          <p:nvPr>
            <p:ph type="ftr" sz="quarter" idx="11"/>
          </p:nvPr>
        </p:nvSpPr>
        <p:spPr/>
        <p:txBody>
          <a:bodyPr/>
          <a:lstStyle>
            <a:lvl1pPr>
              <a:defRPr/>
            </a:lvl1pPr>
          </a:lstStyle>
          <a:p>
            <a:endParaRPr lang="nb-NO"/>
          </a:p>
        </p:txBody>
      </p:sp>
      <p:sp>
        <p:nvSpPr>
          <p:cNvPr id="7" name="Plassholder for lysbildenummer 6"/>
          <p:cNvSpPr>
            <a:spLocks noGrp="1"/>
          </p:cNvSpPr>
          <p:nvPr>
            <p:ph type="sldNum" sz="quarter" idx="12"/>
          </p:nvPr>
        </p:nvSpPr>
        <p:spPr/>
        <p:txBody>
          <a:bodyPr/>
          <a:lstStyle>
            <a:lvl1pPr>
              <a:defRPr/>
            </a:lvl1pPr>
          </a:lstStyle>
          <a:p>
            <a:fld id="{6DE85343-B54E-4360-9969-7E308E72F336}" type="slidenum">
              <a:rPr lang="nb-NO"/>
              <a:pPr/>
              <a:t>‹#›</a:t>
            </a:fld>
            <a:endParaRPr lang="nb-NO"/>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lvl1pPr>
              <a:defRPr/>
            </a:lvl1pPr>
          </a:lstStyle>
          <a:p>
            <a:fld id="{799C7DC2-3FAE-45C7-BA9B-0A9F19BC6819}" type="datetime1">
              <a:rPr lang="nb-NO"/>
              <a:pPr/>
              <a:t>18.08.2026</a:t>
            </a:fld>
            <a:endParaRPr lang="nb-NO"/>
          </a:p>
        </p:txBody>
      </p:sp>
      <p:sp>
        <p:nvSpPr>
          <p:cNvPr id="5" name="Plassholder for bunntekst 4"/>
          <p:cNvSpPr>
            <a:spLocks noGrp="1"/>
          </p:cNvSpPr>
          <p:nvPr>
            <p:ph type="ftr" sz="quarter" idx="11"/>
          </p:nvPr>
        </p:nvSpPr>
        <p:spPr/>
        <p:txBody>
          <a:bodyPr/>
          <a:lstStyle>
            <a:lvl1pPr>
              <a:defRPr/>
            </a:lvl1pPr>
          </a:lstStyle>
          <a:p>
            <a:endParaRPr lang="nb-NO"/>
          </a:p>
        </p:txBody>
      </p:sp>
      <p:sp>
        <p:nvSpPr>
          <p:cNvPr id="6" name="Plassholder for lysbildenummer 5"/>
          <p:cNvSpPr>
            <a:spLocks noGrp="1"/>
          </p:cNvSpPr>
          <p:nvPr>
            <p:ph type="sldNum" sz="quarter" idx="12"/>
          </p:nvPr>
        </p:nvSpPr>
        <p:spPr/>
        <p:txBody>
          <a:bodyPr/>
          <a:lstStyle>
            <a:lvl1pPr>
              <a:defRPr/>
            </a:lvl1pPr>
          </a:lstStyle>
          <a:p>
            <a:fld id="{E5880D7B-2A8C-43E3-8140-D8BA7DBAA265}" type="slidenum">
              <a:rPr lang="nb-NO"/>
              <a:pPr/>
              <a:t>‹#›</a:t>
            </a:fld>
            <a:endParaRPr lang="nb-NO"/>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lvl1pPr>
              <a:defRPr/>
            </a:lvl1pPr>
          </a:lstStyle>
          <a:p>
            <a:fld id="{BCCF3CE4-FA3E-4657-8F7B-9A80375A3413}" type="datetime1">
              <a:rPr lang="nb-NO"/>
              <a:pPr/>
              <a:t>18.08.2026</a:t>
            </a:fld>
            <a:endParaRPr lang="nb-NO"/>
          </a:p>
        </p:txBody>
      </p:sp>
      <p:sp>
        <p:nvSpPr>
          <p:cNvPr id="5" name="Plassholder for bunntekst 4"/>
          <p:cNvSpPr>
            <a:spLocks noGrp="1"/>
          </p:cNvSpPr>
          <p:nvPr>
            <p:ph type="ftr" sz="quarter" idx="11"/>
          </p:nvPr>
        </p:nvSpPr>
        <p:spPr/>
        <p:txBody>
          <a:bodyPr/>
          <a:lstStyle>
            <a:lvl1pPr>
              <a:defRPr/>
            </a:lvl1pPr>
          </a:lstStyle>
          <a:p>
            <a:endParaRPr lang="nb-NO"/>
          </a:p>
        </p:txBody>
      </p:sp>
      <p:sp>
        <p:nvSpPr>
          <p:cNvPr id="6" name="Plassholder for lysbildenummer 5"/>
          <p:cNvSpPr>
            <a:spLocks noGrp="1"/>
          </p:cNvSpPr>
          <p:nvPr>
            <p:ph type="sldNum" sz="quarter" idx="12"/>
          </p:nvPr>
        </p:nvSpPr>
        <p:spPr/>
        <p:txBody>
          <a:bodyPr/>
          <a:lstStyle>
            <a:lvl1pPr>
              <a:defRPr/>
            </a:lvl1pPr>
          </a:lstStyle>
          <a:p>
            <a:fld id="{E0A0D925-41F9-4970-83E7-94EC473F4236}" type="slidenum">
              <a:rPr lang="nb-NO"/>
              <a:pPr/>
              <a:t>‹#›</a:t>
            </a:fld>
            <a:endParaRPr lang="nb-NO"/>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tel og tekst over innhold">
    <p:spTree>
      <p:nvGrpSpPr>
        <p:cNvPr id="1" name=""/>
        <p:cNvGrpSpPr/>
        <p:nvPr/>
      </p:nvGrpSpPr>
      <p:grpSpPr>
        <a:xfrm>
          <a:off x="0" y="0"/>
          <a:ext cx="0" cy="0"/>
          <a:chOff x="0" y="0"/>
          <a:chExt cx="0" cy="0"/>
        </a:xfrm>
      </p:grpSpPr>
      <p:sp>
        <p:nvSpPr>
          <p:cNvPr id="2" name="Tittel 1"/>
          <p:cNvSpPr>
            <a:spLocks noGrp="1"/>
          </p:cNvSpPr>
          <p:nvPr>
            <p:ph type="title"/>
          </p:nvPr>
        </p:nvSpPr>
        <p:spPr>
          <a:xfrm>
            <a:off x="685800" y="609600"/>
            <a:ext cx="7772400" cy="1143000"/>
          </a:xfrm>
        </p:spPr>
        <p:txBody>
          <a:bodyPr/>
          <a:lstStyle/>
          <a:p>
            <a:r>
              <a:rPr lang="nb-NO"/>
              <a:t>Klikk for å redigere tittelstil</a:t>
            </a:r>
          </a:p>
        </p:txBody>
      </p:sp>
      <p:sp>
        <p:nvSpPr>
          <p:cNvPr id="3" name="Plassholder for tekst 2"/>
          <p:cNvSpPr>
            <a:spLocks noGrp="1"/>
          </p:cNvSpPr>
          <p:nvPr>
            <p:ph type="body" sz="half" idx="1"/>
          </p:nvPr>
        </p:nvSpPr>
        <p:spPr>
          <a:xfrm>
            <a:off x="685800" y="1981200"/>
            <a:ext cx="7772400" cy="1981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85800" y="4114800"/>
            <a:ext cx="7772400" cy="19812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a:xfrm>
            <a:off x="685800" y="6172200"/>
            <a:ext cx="1905000" cy="457200"/>
          </a:xfrm>
        </p:spPr>
        <p:txBody>
          <a:bodyPr/>
          <a:lstStyle>
            <a:lvl1pPr>
              <a:defRPr/>
            </a:lvl1pPr>
          </a:lstStyle>
          <a:p>
            <a:fld id="{F2AC72DA-29B4-4E74-9BC2-7736EA180142}" type="datetime1">
              <a:rPr lang="nb-NO"/>
              <a:pPr/>
              <a:t>18.08.2026</a:t>
            </a:fld>
            <a:endParaRPr lang="nb-NO"/>
          </a:p>
        </p:txBody>
      </p:sp>
      <p:sp>
        <p:nvSpPr>
          <p:cNvPr id="6" name="Plassholder for bunntekst 5"/>
          <p:cNvSpPr>
            <a:spLocks noGrp="1"/>
          </p:cNvSpPr>
          <p:nvPr>
            <p:ph type="ftr" sz="quarter" idx="11"/>
          </p:nvPr>
        </p:nvSpPr>
        <p:spPr>
          <a:xfrm>
            <a:off x="3124200" y="6172200"/>
            <a:ext cx="2895600" cy="457200"/>
          </a:xfrm>
        </p:spPr>
        <p:txBody>
          <a:bodyPr/>
          <a:lstStyle>
            <a:lvl1pPr>
              <a:defRPr/>
            </a:lvl1pPr>
          </a:lstStyle>
          <a:p>
            <a:endParaRPr lang="nb-NO"/>
          </a:p>
        </p:txBody>
      </p:sp>
      <p:sp>
        <p:nvSpPr>
          <p:cNvPr id="7" name="Plassholder for lysbildenummer 6"/>
          <p:cNvSpPr>
            <a:spLocks noGrp="1"/>
          </p:cNvSpPr>
          <p:nvPr>
            <p:ph type="sldNum" sz="quarter" idx="12"/>
          </p:nvPr>
        </p:nvSpPr>
        <p:spPr>
          <a:xfrm>
            <a:off x="6553200" y="6172200"/>
            <a:ext cx="1905000" cy="457200"/>
          </a:xfrm>
        </p:spPr>
        <p:txBody>
          <a:bodyPr/>
          <a:lstStyle>
            <a:lvl1pPr>
              <a:defRPr/>
            </a:lvl1pPr>
          </a:lstStyle>
          <a:p>
            <a:fld id="{3BFC1BFE-1639-4F9C-A4DB-7AB1E30EEE4E}" type="slidenum">
              <a:rPr lang="nb-NO"/>
              <a:pPr/>
              <a:t>‹#›</a:t>
            </a:fld>
            <a:endParaRPr lang="nb-NO"/>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381000" y="0"/>
            <a:ext cx="1447800" cy="6856413"/>
          </a:xfrm>
          <a:prstGeom prst="rect">
            <a:avLst/>
          </a:prstGeom>
          <a:gradFill rotWithShape="0">
            <a:gsLst>
              <a:gs pos="0">
                <a:schemeClr val="bg1">
                  <a:alpha val="50000"/>
                </a:schemeClr>
              </a:gs>
              <a:gs pos="100000">
                <a:schemeClr val="bg1">
                  <a:gamma/>
                  <a:shade val="61961"/>
                  <a:invGamma/>
                </a:schemeClr>
              </a:gs>
            </a:gsLst>
            <a:lin ang="5400000" scaled="1"/>
          </a:gradFill>
          <a:ln w="9525">
            <a:noFill/>
            <a:miter lim="800000"/>
            <a:headEnd/>
            <a:tailEnd/>
          </a:ln>
          <a:effectLst/>
        </p:spPr>
        <p:txBody>
          <a:bodyPr/>
          <a:lstStyle/>
          <a:p>
            <a:endParaRPr lang="nb-NO"/>
          </a:p>
        </p:txBody>
      </p:sp>
      <p:sp>
        <p:nvSpPr>
          <p:cNvPr id="1027" name="Rectangle 3"/>
          <p:cNvSpPr>
            <a:spLocks noChangeArrowheads="1"/>
          </p:cNvSpPr>
          <p:nvPr/>
        </p:nvSpPr>
        <p:spPr bwMode="auto">
          <a:xfrm>
            <a:off x="152400" y="1752600"/>
            <a:ext cx="4724400" cy="152400"/>
          </a:xfrm>
          <a:prstGeom prst="rect">
            <a:avLst/>
          </a:prstGeom>
          <a:solidFill>
            <a:schemeClr val="accent1">
              <a:alpha val="50000"/>
            </a:schemeClr>
          </a:solidFill>
          <a:ln w="9525">
            <a:noFill/>
            <a:miter lim="800000"/>
            <a:headEnd/>
            <a:tailEnd/>
          </a:ln>
          <a:effectLst/>
        </p:spPr>
        <p:txBody>
          <a:bodyPr/>
          <a:lstStyle/>
          <a:p>
            <a:endParaRPr lang="nb-NO"/>
          </a:p>
        </p:txBody>
      </p:sp>
      <p:sp>
        <p:nvSpPr>
          <p:cNvPr id="1028" name="Rectangle 4"/>
          <p:cNvSpPr>
            <a:spLocks noChangeArrowheads="1"/>
          </p:cNvSpPr>
          <p:nvPr/>
        </p:nvSpPr>
        <p:spPr bwMode="auto">
          <a:xfrm>
            <a:off x="685800" y="6629400"/>
            <a:ext cx="3505200" cy="227013"/>
          </a:xfrm>
          <a:prstGeom prst="rect">
            <a:avLst/>
          </a:prstGeom>
          <a:gradFill rotWithShape="0">
            <a:gsLst>
              <a:gs pos="0">
                <a:schemeClr val="hlink">
                  <a:gamma/>
                  <a:shade val="46275"/>
                  <a:invGamma/>
                </a:schemeClr>
              </a:gs>
              <a:gs pos="50000">
                <a:schemeClr val="hlink"/>
              </a:gs>
              <a:gs pos="100000">
                <a:schemeClr val="hlink">
                  <a:gamma/>
                  <a:shade val="46275"/>
                  <a:invGamma/>
                </a:schemeClr>
              </a:gs>
            </a:gsLst>
            <a:lin ang="0" scaled="1"/>
          </a:gradFill>
          <a:ln w="9525">
            <a:noFill/>
            <a:miter lim="800000"/>
            <a:headEnd/>
            <a:tailEnd/>
          </a:ln>
          <a:effectLst/>
        </p:spPr>
        <p:txBody>
          <a:bodyPr/>
          <a:lstStyle/>
          <a:p>
            <a:endParaRPr lang="nb-NO"/>
          </a:p>
        </p:txBody>
      </p:sp>
      <p:sp>
        <p:nvSpPr>
          <p:cNvPr id="1029" name="Rectangle 5"/>
          <p:cNvSpPr>
            <a:spLocks noChangeArrowheads="1"/>
          </p:cNvSpPr>
          <p:nvPr/>
        </p:nvSpPr>
        <p:spPr bwMode="auto">
          <a:xfrm>
            <a:off x="762000" y="762000"/>
            <a:ext cx="8380413"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endParaRPr lang="nb-NO"/>
          </a:p>
        </p:txBody>
      </p:sp>
      <p:sp>
        <p:nvSpPr>
          <p:cNvPr id="1030" name="Rectangle 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nb-NO"/>
              <a:t>Klikk for å redigere tittelstil i malen</a:t>
            </a:r>
          </a:p>
        </p:txBody>
      </p:sp>
      <p:sp>
        <p:nvSpPr>
          <p:cNvPr id="1031" name="Rectangle 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32" name="Rectangle 8"/>
          <p:cNvSpPr>
            <a:spLocks noGrp="1" noChangeArrowheads="1"/>
          </p:cNvSpPr>
          <p:nvPr>
            <p:ph type="dt" sz="half" idx="2"/>
          </p:nvPr>
        </p:nvSpPr>
        <p:spPr bwMode="auto">
          <a:xfrm>
            <a:off x="685800" y="61722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a:lvl1pPr>
          </a:lstStyle>
          <a:p>
            <a:fld id="{EB232DAC-5F24-4194-8E9C-B7C1B3B7111B}" type="datetime1">
              <a:rPr lang="nb-NO"/>
              <a:pPr/>
              <a:t>18.08.2026</a:t>
            </a:fld>
            <a:endParaRPr lang="nb-NO"/>
          </a:p>
        </p:txBody>
      </p:sp>
      <p:sp>
        <p:nvSpPr>
          <p:cNvPr id="1033" name="Rectangle 9"/>
          <p:cNvSpPr>
            <a:spLocks noGrp="1" noChangeArrowheads="1"/>
          </p:cNvSpPr>
          <p:nvPr>
            <p:ph type="ftr" sz="quarter" idx="3"/>
          </p:nvPr>
        </p:nvSpPr>
        <p:spPr bwMode="auto">
          <a:xfrm>
            <a:off x="3124200" y="61722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a:lvl1pPr>
          </a:lstStyle>
          <a:p>
            <a:endParaRPr lang="nb-NO"/>
          </a:p>
        </p:txBody>
      </p:sp>
      <p:sp>
        <p:nvSpPr>
          <p:cNvPr id="1034" name="Rectangle 10"/>
          <p:cNvSpPr>
            <a:spLocks noGrp="1" noChangeArrowheads="1"/>
          </p:cNvSpPr>
          <p:nvPr>
            <p:ph type="sldNum" sz="quarter" idx="4"/>
          </p:nvPr>
        </p:nvSpPr>
        <p:spPr bwMode="auto">
          <a:xfrm>
            <a:off x="6553200" y="61722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a:lvl1pPr>
          </a:lstStyle>
          <a:p>
            <a:fld id="{40BF33DA-2BE0-4E2B-A5FA-B1DB08B00CCE}" type="slidenum">
              <a:rPr lang="nb-NO"/>
              <a:pPr/>
              <a:t>‹#›</a:t>
            </a:fld>
            <a:endParaRPr lang="nb-NO"/>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lvl1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charset="0"/>
        </a:defRPr>
      </a:lvl2pPr>
      <a:lvl3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charset="0"/>
        </a:defRPr>
      </a:lvl3pPr>
      <a:lvl4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charset="0"/>
        </a:defRPr>
      </a:lvl4pPr>
      <a:lvl5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charset="0"/>
        </a:defRPr>
      </a:lvl5pPr>
      <a:lvl6pPr marL="4572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charset="0"/>
        </a:defRPr>
      </a:lvl6pPr>
      <a:lvl7pPr marL="9144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charset="0"/>
        </a:defRPr>
      </a:lvl7pPr>
      <a:lvl8pPr marL="13716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charset="0"/>
        </a:defRPr>
      </a:lvl8pPr>
      <a:lvl9pPr marL="18288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defRPr>
      </a:lvl2pPr>
      <a:lvl3pPr marL="1143000" indent="-228600" algn="l" rtl="0" eaLnBrk="0" fontAlgn="base" hangingPunct="0">
        <a:spcBef>
          <a:spcPct val="20000"/>
        </a:spcBef>
        <a:spcAft>
          <a:spcPct val="0"/>
        </a:spcAft>
        <a:buClr>
          <a:schemeClr val="accent2"/>
        </a:buClr>
        <a:buChar char="•"/>
        <a:defRPr kumimoji="1" sz="2400" b="1">
          <a:solidFill>
            <a:schemeClr val="tx1"/>
          </a:solidFill>
          <a:latin typeface="+mn-lt"/>
        </a:defRPr>
      </a:lvl3pPr>
      <a:lvl4pPr marL="1600200" indent="-228600" algn="l" rtl="0" eaLnBrk="0" fontAlgn="base" hangingPunct="0">
        <a:spcBef>
          <a:spcPct val="20000"/>
        </a:spcBef>
        <a:spcAft>
          <a:spcPct val="0"/>
        </a:spcAft>
        <a:buChar char="–"/>
        <a:defRPr kumimoji="1" sz="2000" b="1">
          <a:solidFill>
            <a:schemeClr val="tx1"/>
          </a:solidFill>
          <a:latin typeface="+mn-lt"/>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mn-lt"/>
        </a:defRPr>
      </a:lvl5pPr>
      <a:lvl6pPr marL="2514600" indent="-228600" algn="l" rtl="0" eaLnBrk="0" fontAlgn="base" hangingPunct="0">
        <a:spcBef>
          <a:spcPct val="20000"/>
        </a:spcBef>
        <a:spcAft>
          <a:spcPct val="0"/>
        </a:spcAft>
        <a:buClr>
          <a:schemeClr val="accent2"/>
        </a:buClr>
        <a:buChar char="•"/>
        <a:defRPr kumimoji="1" sz="2000" b="1">
          <a:solidFill>
            <a:schemeClr val="tx1"/>
          </a:solidFill>
          <a:latin typeface="+mn-lt"/>
        </a:defRPr>
      </a:lvl6pPr>
      <a:lvl7pPr marL="2971800" indent="-228600" algn="l" rtl="0" eaLnBrk="0" fontAlgn="base" hangingPunct="0">
        <a:spcBef>
          <a:spcPct val="20000"/>
        </a:spcBef>
        <a:spcAft>
          <a:spcPct val="0"/>
        </a:spcAft>
        <a:buClr>
          <a:schemeClr val="accent2"/>
        </a:buClr>
        <a:buChar char="•"/>
        <a:defRPr kumimoji="1" sz="2000" b="1">
          <a:solidFill>
            <a:schemeClr val="tx1"/>
          </a:solidFill>
          <a:latin typeface="+mn-lt"/>
        </a:defRPr>
      </a:lvl7pPr>
      <a:lvl8pPr marL="3429000" indent="-228600" algn="l" rtl="0" eaLnBrk="0" fontAlgn="base" hangingPunct="0">
        <a:spcBef>
          <a:spcPct val="20000"/>
        </a:spcBef>
        <a:spcAft>
          <a:spcPct val="0"/>
        </a:spcAft>
        <a:buClr>
          <a:schemeClr val="accent2"/>
        </a:buClr>
        <a:buChar char="•"/>
        <a:defRPr kumimoji="1" sz="2000" b="1">
          <a:solidFill>
            <a:schemeClr val="tx1"/>
          </a:solidFill>
          <a:latin typeface="+mn-lt"/>
        </a:defRPr>
      </a:lvl8pPr>
      <a:lvl9pPr marL="3886200" indent="-228600" algn="l" rtl="0" eaLnBrk="0" fontAlgn="base" hangingPunct="0">
        <a:spcBef>
          <a:spcPct val="20000"/>
        </a:spcBef>
        <a:spcAft>
          <a:spcPct val="0"/>
        </a:spcAft>
        <a:buClr>
          <a:schemeClr val="accent2"/>
        </a:buClr>
        <a:buChar char="•"/>
        <a:defRPr kumimoji="1" sz="2000" b="1">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wmf"/></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wmf"/><Relationship Id="rId4" Type="http://schemas.openxmlformats.org/officeDocument/2006/relationships/oleObject" Target="file:///E:\V&#229;r%202013\AiA%20foredraget\MathCad%20filer\Beregning%20av%20Jordens%20radius.xmcd\Selection%2011%20374%20398%20469"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en.wikipedia.org/wiki/File:Lspn_comet_halley.jp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6132423-703E-4C67-9DFF-1FA9B2C31A6D}"/>
              </a:ext>
            </a:extLst>
          </p:cNvPr>
          <p:cNvSpPr>
            <a:spLocks noGrp="1"/>
          </p:cNvSpPr>
          <p:nvPr>
            <p:ph type="title"/>
          </p:nvPr>
        </p:nvSpPr>
        <p:spPr/>
        <p:txBody>
          <a:bodyPr/>
          <a:lstStyle/>
          <a:p>
            <a:r>
              <a:rPr lang="nb-NO" dirty="0"/>
              <a:t>Navigering til sjøs uten GPS</a:t>
            </a:r>
          </a:p>
        </p:txBody>
      </p:sp>
      <p:sp>
        <p:nvSpPr>
          <p:cNvPr id="3" name="Plassholder for innhold 2">
            <a:extLst>
              <a:ext uri="{FF2B5EF4-FFF2-40B4-BE49-F238E27FC236}">
                <a16:creationId xmlns:a16="http://schemas.microsoft.com/office/drawing/2014/main" id="{39CF4C45-70C7-4A3C-AD46-E4DF4613194B}"/>
              </a:ext>
            </a:extLst>
          </p:cNvPr>
          <p:cNvSpPr>
            <a:spLocks noGrp="1"/>
          </p:cNvSpPr>
          <p:nvPr>
            <p:ph idx="1"/>
          </p:nvPr>
        </p:nvSpPr>
        <p:spPr/>
        <p:txBody>
          <a:bodyPr/>
          <a:lstStyle/>
          <a:p>
            <a:r>
              <a:rPr lang="nb-NO" sz="2400" dirty="0"/>
              <a:t>Urmakeren John Harrison (1693-1776) kjempet og seiret over astronomene.</a:t>
            </a:r>
          </a:p>
          <a:p>
            <a:pPr lvl="0"/>
            <a:r>
              <a:rPr lang="nb-NO" sz="2400" dirty="0"/>
              <a:t>Han klarte å frakte </a:t>
            </a:r>
            <a:r>
              <a:rPr lang="nb-NO" sz="2400" u="sng" dirty="0"/>
              <a:t>tiden</a:t>
            </a:r>
            <a:r>
              <a:rPr lang="nb-NO" sz="2400" dirty="0"/>
              <a:t> med</a:t>
            </a:r>
            <a:r>
              <a:rPr lang="nb-NO" sz="2400" baseline="0" dirty="0"/>
              <a:t> </a:t>
            </a:r>
            <a:r>
              <a:rPr lang="nb-NO" sz="2400" dirty="0"/>
              <a:t> klokken H-4 fra England til Vestindia</a:t>
            </a:r>
          </a:p>
          <a:p>
            <a:pPr lvl="0"/>
            <a:r>
              <a:rPr lang="nb-NO" sz="2400" dirty="0"/>
              <a:t>N</a:t>
            </a:r>
            <a:r>
              <a:rPr lang="nb-NO" sz="2400" baseline="0" dirty="0"/>
              <a:t>øyaktighet: 3sekunder pr døgn</a:t>
            </a:r>
            <a:endParaRPr lang="nb-NO" sz="2400" dirty="0"/>
          </a:p>
          <a:p>
            <a:pPr lvl="0"/>
            <a:r>
              <a:rPr lang="nb-NO" sz="2400" dirty="0"/>
              <a:t>Fikk sin belønning i 1765  (10 000 pund) og 1774 (8500 pund) lengdegradsproblemet var løst.</a:t>
            </a:r>
          </a:p>
          <a:p>
            <a:pPr lvl="0"/>
            <a:r>
              <a:rPr lang="nb-NO" sz="2400" dirty="0"/>
              <a:t>Bakgrunnsstoff: http://www.verdensrommet.org  (skriv </a:t>
            </a:r>
            <a:r>
              <a:rPr lang="nb-NO" sz="2400" u="sng" dirty="0"/>
              <a:t>John </a:t>
            </a:r>
            <a:r>
              <a:rPr lang="nb-NO" sz="2400" u="sng" dirty="0" err="1"/>
              <a:t>Harrion</a:t>
            </a:r>
            <a:r>
              <a:rPr lang="nb-NO" sz="2400" u="sng" dirty="0"/>
              <a:t> </a:t>
            </a:r>
            <a:r>
              <a:rPr lang="nb-NO" sz="2400" dirty="0"/>
              <a:t> i søkefeltet)</a:t>
            </a:r>
            <a:endParaRPr lang="nb-NO" dirty="0"/>
          </a:p>
          <a:p>
            <a:endParaRPr lang="nb-NO" dirty="0"/>
          </a:p>
        </p:txBody>
      </p:sp>
    </p:spTree>
    <p:extLst>
      <p:ext uri="{BB962C8B-B14F-4D97-AF65-F5344CB8AC3E}">
        <p14:creationId xmlns:p14="http://schemas.microsoft.com/office/powerpoint/2010/main" val="188693883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6480E7-9351-4CAF-B9EE-241128B3C38B}"/>
              </a:ext>
            </a:extLst>
          </p:cNvPr>
          <p:cNvSpPr>
            <a:spLocks noGrp="1"/>
          </p:cNvSpPr>
          <p:nvPr>
            <p:ph type="title"/>
          </p:nvPr>
        </p:nvSpPr>
        <p:spPr/>
        <p:txBody>
          <a:bodyPr/>
          <a:lstStyle/>
          <a:p>
            <a:r>
              <a:rPr lang="nb-NO" sz="2400" dirty="0"/>
              <a:t>Klokken 12h00m00s GMT passere middelsolen 0-meridianen</a:t>
            </a:r>
          </a:p>
        </p:txBody>
      </p:sp>
      <p:sp>
        <p:nvSpPr>
          <p:cNvPr id="3" name="Plassholder for innhold 2">
            <a:extLst>
              <a:ext uri="{FF2B5EF4-FFF2-40B4-BE49-F238E27FC236}">
                <a16:creationId xmlns:a16="http://schemas.microsoft.com/office/drawing/2014/main" id="{1A8833B0-FD51-405D-B19C-282A4C23573D}"/>
              </a:ext>
            </a:extLst>
          </p:cNvPr>
          <p:cNvSpPr>
            <a:spLocks noGrp="1"/>
          </p:cNvSpPr>
          <p:nvPr>
            <p:ph idx="1"/>
          </p:nvPr>
        </p:nvSpPr>
        <p:spPr/>
        <p:txBody>
          <a:bodyPr/>
          <a:lstStyle/>
          <a:p>
            <a:r>
              <a:rPr lang="nb-NO" sz="2800" dirty="0"/>
              <a:t>Solen passer 0-meridianen klokken 12h09m50s (</a:t>
            </a:r>
            <a:r>
              <a:rPr lang="nb-NO" sz="2800" dirty="0" err="1"/>
              <a:t>transit</a:t>
            </a:r>
            <a:r>
              <a:rPr lang="nb-NO" sz="2800" dirty="0"/>
              <a:t>)</a:t>
            </a:r>
          </a:p>
          <a:p>
            <a:r>
              <a:rPr lang="nb-NO" sz="2800" dirty="0"/>
              <a:t>Tidsjevningen: E = </a:t>
            </a:r>
            <a:r>
              <a:rPr lang="nb-NO" sz="2800" dirty="0" err="1"/>
              <a:t>t</a:t>
            </a:r>
            <a:r>
              <a:rPr lang="nb-NO" sz="1200" dirty="0" err="1"/>
              <a:t>M</a:t>
            </a:r>
            <a:r>
              <a:rPr lang="nb-NO" sz="2800" dirty="0"/>
              <a:t>  - </a:t>
            </a:r>
            <a:r>
              <a:rPr lang="nb-NO" sz="2800" dirty="0" err="1"/>
              <a:t>t</a:t>
            </a:r>
            <a:r>
              <a:rPr lang="nb-NO" sz="1200" dirty="0" err="1"/>
              <a:t>S</a:t>
            </a:r>
            <a:r>
              <a:rPr lang="nb-NO" sz="2800" dirty="0"/>
              <a:t>  </a:t>
            </a:r>
          </a:p>
          <a:p>
            <a:r>
              <a:rPr lang="nb-NO" sz="2800" dirty="0"/>
              <a:t>E = 12h00m00s – 12h09m50s = -09m50s</a:t>
            </a:r>
          </a:p>
          <a:p>
            <a:endParaRPr lang="nb-NO" sz="2800" dirty="0"/>
          </a:p>
          <a:p>
            <a:r>
              <a:rPr lang="nb-NO" sz="2800" dirty="0"/>
              <a:t>Tidslikningen E(71) = -10m (grafen)</a:t>
            </a:r>
          </a:p>
          <a:p>
            <a:endParaRPr lang="nb-NO" sz="2800" dirty="0"/>
          </a:p>
          <a:p>
            <a:r>
              <a:rPr lang="nb-NO" sz="2800" dirty="0" err="1"/>
              <a:t>Ref:SkySafari</a:t>
            </a:r>
            <a:endParaRPr lang="nb-NO" sz="2800" dirty="0"/>
          </a:p>
          <a:p>
            <a:endParaRPr lang="nb-NO" sz="2800" dirty="0"/>
          </a:p>
          <a:p>
            <a:pPr marL="0" indent="0">
              <a:buNone/>
            </a:pPr>
            <a:endParaRPr lang="nb-NO" sz="2800" dirty="0"/>
          </a:p>
        </p:txBody>
      </p:sp>
      <p:pic>
        <p:nvPicPr>
          <p:cNvPr id="5" name="Bilde 4">
            <a:extLst>
              <a:ext uri="{FF2B5EF4-FFF2-40B4-BE49-F238E27FC236}">
                <a16:creationId xmlns:a16="http://schemas.microsoft.com/office/drawing/2014/main" id="{C513446E-A230-4887-9594-4518C606A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3861048"/>
            <a:ext cx="1524000" cy="2709333"/>
          </a:xfrm>
          <a:prstGeom prst="rect">
            <a:avLst/>
          </a:prstGeom>
        </p:spPr>
      </p:pic>
    </p:spTree>
    <p:extLst>
      <p:ext uri="{BB962C8B-B14F-4D97-AF65-F5344CB8AC3E}">
        <p14:creationId xmlns:p14="http://schemas.microsoft.com/office/powerpoint/2010/main" val="312527650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4D22F5-3034-4E90-9DA6-0307E8A9BAFD}"/>
              </a:ext>
            </a:extLst>
          </p:cNvPr>
          <p:cNvSpPr>
            <a:spLocks noGrp="1"/>
          </p:cNvSpPr>
          <p:nvPr>
            <p:ph type="title"/>
          </p:nvPr>
        </p:nvSpPr>
        <p:spPr/>
        <p:txBody>
          <a:bodyPr/>
          <a:lstStyle/>
          <a:p>
            <a:r>
              <a:rPr lang="nb-NO" sz="3600" dirty="0" err="1"/>
              <a:t>Eltanin</a:t>
            </a:r>
            <a:r>
              <a:rPr lang="nb-NO" sz="3600" dirty="0"/>
              <a:t>: Senitstjernen over </a:t>
            </a:r>
            <a:r>
              <a:rPr lang="nb-NO" sz="3600" dirty="0" err="1"/>
              <a:t>Greenwitch</a:t>
            </a:r>
            <a:endParaRPr lang="nb-NO" sz="3600" dirty="0"/>
          </a:p>
        </p:txBody>
      </p:sp>
      <p:pic>
        <p:nvPicPr>
          <p:cNvPr id="7" name="Bilde 6">
            <a:extLst>
              <a:ext uri="{FF2B5EF4-FFF2-40B4-BE49-F238E27FC236}">
                <a16:creationId xmlns:a16="http://schemas.microsoft.com/office/drawing/2014/main" id="{343FB957-D448-4701-BF07-05CEF275C2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1694993"/>
            <a:ext cx="2736304" cy="4864540"/>
          </a:xfrm>
          <a:prstGeom prst="rect">
            <a:avLst/>
          </a:prstGeom>
        </p:spPr>
      </p:pic>
      <p:sp>
        <p:nvSpPr>
          <p:cNvPr id="8" name="Plassholder for innhold 7">
            <a:extLst>
              <a:ext uri="{FF2B5EF4-FFF2-40B4-BE49-F238E27FC236}">
                <a16:creationId xmlns:a16="http://schemas.microsoft.com/office/drawing/2014/main" id="{55BD2113-FA37-4053-9393-E08F8102152A}"/>
              </a:ext>
            </a:extLst>
          </p:cNvPr>
          <p:cNvSpPr>
            <a:spLocks noGrp="1"/>
          </p:cNvSpPr>
          <p:nvPr>
            <p:ph idx="1"/>
          </p:nvPr>
        </p:nvSpPr>
        <p:spPr/>
        <p:txBody>
          <a:bodyPr/>
          <a:lstStyle/>
          <a:p>
            <a:r>
              <a:rPr lang="nb-NO" sz="1800" dirty="0"/>
              <a:t>12. mars 2019</a:t>
            </a:r>
          </a:p>
          <a:p>
            <a:r>
              <a:rPr lang="nb-NO" sz="1800" dirty="0" err="1"/>
              <a:t>Eltanin</a:t>
            </a:r>
            <a:r>
              <a:rPr lang="nb-NO" sz="1800" dirty="0"/>
              <a:t> på 0-meridianen (HA=0)</a:t>
            </a:r>
          </a:p>
          <a:p>
            <a:r>
              <a:rPr lang="nb-NO" sz="1800" dirty="0" err="1"/>
              <a:t>Transit</a:t>
            </a:r>
            <a:r>
              <a:rPr lang="nb-NO" sz="1800" dirty="0"/>
              <a:t> tiden: 06h38m32s</a:t>
            </a:r>
          </a:p>
          <a:p>
            <a:r>
              <a:rPr lang="nb-NO" sz="1800" dirty="0"/>
              <a:t>Greenwich (51 28´40,9´´; 000 00´00´´)</a:t>
            </a:r>
          </a:p>
          <a:p>
            <a:r>
              <a:rPr lang="nb-NO" sz="1800" dirty="0" err="1"/>
              <a:t>Eltanin</a:t>
            </a:r>
            <a:r>
              <a:rPr lang="nb-NO" sz="1800" dirty="0"/>
              <a:t> (51 29´ 17,9´´ ; 17h57m02,72s)</a:t>
            </a:r>
          </a:p>
          <a:p>
            <a:r>
              <a:rPr lang="nb-NO" sz="1800" dirty="0"/>
              <a:t>LST=17h56m29s)</a:t>
            </a:r>
          </a:p>
          <a:p>
            <a:endParaRPr lang="nb-NO" sz="1800" dirty="0"/>
          </a:p>
        </p:txBody>
      </p:sp>
      <p:pic>
        <p:nvPicPr>
          <p:cNvPr id="10" name="Bilde 9">
            <a:extLst>
              <a:ext uri="{FF2B5EF4-FFF2-40B4-BE49-F238E27FC236}">
                <a16:creationId xmlns:a16="http://schemas.microsoft.com/office/drawing/2014/main" id="{848E6F36-8680-4B4C-8395-10C5D26563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55582" y="4242954"/>
            <a:ext cx="2657937" cy="1993453"/>
          </a:xfrm>
          <a:prstGeom prst="rect">
            <a:avLst/>
          </a:prstGeom>
        </p:spPr>
      </p:pic>
    </p:spTree>
    <p:extLst>
      <p:ext uri="{BB962C8B-B14F-4D97-AF65-F5344CB8AC3E}">
        <p14:creationId xmlns:p14="http://schemas.microsoft.com/office/powerpoint/2010/main" val="91357954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5303A2-344D-48AD-9CFC-E7D302984E64}"/>
              </a:ext>
            </a:extLst>
          </p:cNvPr>
          <p:cNvSpPr>
            <a:spLocks noGrp="1"/>
          </p:cNvSpPr>
          <p:nvPr>
            <p:ph type="title"/>
          </p:nvPr>
        </p:nvSpPr>
        <p:spPr/>
        <p:txBody>
          <a:bodyPr/>
          <a:lstStyle/>
          <a:p>
            <a:r>
              <a:rPr lang="nb-NO" sz="4000" baseline="0" dirty="0"/>
              <a:t>Lengdegraden</a:t>
            </a:r>
            <a:r>
              <a:rPr lang="nb-NO" sz="4000" dirty="0"/>
              <a:t> og Anti-lengdegraden</a:t>
            </a:r>
          </a:p>
        </p:txBody>
      </p:sp>
      <p:pic>
        <p:nvPicPr>
          <p:cNvPr id="4" name="Plassholder for innhold 3">
            <a:extLst>
              <a:ext uri="{FF2B5EF4-FFF2-40B4-BE49-F238E27FC236}">
                <a16:creationId xmlns:a16="http://schemas.microsoft.com/office/drawing/2014/main" id="{71DAEE1F-95F8-4855-B0A0-2626B8F5A99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2075722" y="2180862"/>
            <a:ext cx="4992555" cy="3744416"/>
          </a:xfrm>
        </p:spPr>
      </p:pic>
    </p:spTree>
    <p:extLst>
      <p:ext uri="{BB962C8B-B14F-4D97-AF65-F5344CB8AC3E}">
        <p14:creationId xmlns:p14="http://schemas.microsoft.com/office/powerpoint/2010/main" val="419248529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E2B59B-1A04-486C-9034-2A6F6652802A}"/>
              </a:ext>
            </a:extLst>
          </p:cNvPr>
          <p:cNvSpPr>
            <a:spLocks noGrp="1"/>
          </p:cNvSpPr>
          <p:nvPr>
            <p:ph type="title"/>
          </p:nvPr>
        </p:nvSpPr>
        <p:spPr/>
        <p:txBody>
          <a:bodyPr/>
          <a:lstStyle/>
          <a:p>
            <a:r>
              <a:rPr lang="nb-NO" dirty="0"/>
              <a:t>Demarkasjonsmeridianer</a:t>
            </a:r>
          </a:p>
        </p:txBody>
      </p:sp>
      <p:pic>
        <p:nvPicPr>
          <p:cNvPr id="5" name="Plassholder for innhold 4">
            <a:extLst>
              <a:ext uri="{FF2B5EF4-FFF2-40B4-BE49-F238E27FC236}">
                <a16:creationId xmlns:a16="http://schemas.microsoft.com/office/drawing/2014/main" id="{B06B973F-0736-4F2F-9086-8D1A2D2F51E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2072520"/>
            <a:ext cx="7772400" cy="3932160"/>
          </a:xfrm>
        </p:spPr>
      </p:pic>
    </p:spTree>
    <p:extLst>
      <p:ext uri="{BB962C8B-B14F-4D97-AF65-F5344CB8AC3E}">
        <p14:creationId xmlns:p14="http://schemas.microsoft.com/office/powerpoint/2010/main" val="388678116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D8FFE7-BD49-420E-A8D0-65ED9E57A057}"/>
              </a:ext>
            </a:extLst>
          </p:cNvPr>
          <p:cNvSpPr>
            <a:spLocks noGrp="1"/>
          </p:cNvSpPr>
          <p:nvPr>
            <p:ph type="title"/>
          </p:nvPr>
        </p:nvSpPr>
        <p:spPr/>
        <p:txBody>
          <a:bodyPr/>
          <a:lstStyle/>
          <a:p>
            <a:r>
              <a:rPr lang="nb-NO" sz="4000" dirty="0"/>
              <a:t>Christoffer Columbus (1451-1506)</a:t>
            </a:r>
          </a:p>
        </p:txBody>
      </p:sp>
      <p:sp>
        <p:nvSpPr>
          <p:cNvPr id="4" name="Plassholder for innhold 3">
            <a:extLst>
              <a:ext uri="{FF2B5EF4-FFF2-40B4-BE49-F238E27FC236}">
                <a16:creationId xmlns:a16="http://schemas.microsoft.com/office/drawing/2014/main" id="{D3944C20-D9E3-4997-BFEC-F8F80B233FE3}"/>
              </a:ext>
            </a:extLst>
          </p:cNvPr>
          <p:cNvSpPr>
            <a:spLocks noGrp="1"/>
          </p:cNvSpPr>
          <p:nvPr>
            <p:ph idx="1"/>
          </p:nvPr>
        </p:nvSpPr>
        <p:spPr>
          <a:xfrm>
            <a:off x="1475656" y="1981199"/>
            <a:ext cx="7416824" cy="4400129"/>
          </a:xfrm>
        </p:spPr>
        <p:txBody>
          <a:bodyPr/>
          <a:lstStyle/>
          <a:p>
            <a:r>
              <a:rPr lang="nb-NO" sz="2000" dirty="0"/>
              <a:t>Columbus kom hjem til Spania for siste gang i året 1504  uten skip  og gull. Han forliste på vestsiden av Jamaica  og mistet alle skipene og en stor del av mannskapet. </a:t>
            </a:r>
          </a:p>
          <a:p>
            <a:r>
              <a:rPr lang="nb-NO" sz="2000" dirty="0"/>
              <a:t>De innfødte lot han leve fordi han kunne forutsi neste  måneformørkelse.</a:t>
            </a:r>
          </a:p>
          <a:p>
            <a:pPr marL="0" indent="0">
              <a:buNone/>
            </a:pPr>
            <a:endParaRPr lang="nb-NO" sz="2000" dirty="0"/>
          </a:p>
        </p:txBody>
      </p:sp>
    </p:spTree>
    <p:extLst>
      <p:ext uri="{BB962C8B-B14F-4D97-AF65-F5344CB8AC3E}">
        <p14:creationId xmlns:p14="http://schemas.microsoft.com/office/powerpoint/2010/main" val="52155350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1F76E44-1FA9-4509-99EF-7CDEEF817BE9}"/>
              </a:ext>
            </a:extLst>
          </p:cNvPr>
          <p:cNvSpPr>
            <a:spLocks noGrp="1"/>
          </p:cNvSpPr>
          <p:nvPr>
            <p:ph type="title"/>
          </p:nvPr>
        </p:nvSpPr>
        <p:spPr/>
        <p:txBody>
          <a:bodyPr/>
          <a:lstStyle/>
          <a:p>
            <a:r>
              <a:rPr lang="nb-NO" dirty="0"/>
              <a:t>Portugiseren Vasco</a:t>
            </a:r>
            <a:r>
              <a:rPr lang="nb-NO" baseline="0" dirty="0"/>
              <a:t> da Gama (1469-1524)</a:t>
            </a:r>
            <a:endParaRPr lang="nb-NO" dirty="0"/>
          </a:p>
        </p:txBody>
      </p:sp>
      <p:sp>
        <p:nvSpPr>
          <p:cNvPr id="3" name="Plassholder for innhold 2">
            <a:extLst>
              <a:ext uri="{FF2B5EF4-FFF2-40B4-BE49-F238E27FC236}">
                <a16:creationId xmlns:a16="http://schemas.microsoft.com/office/drawing/2014/main" id="{7333C12B-2926-49D3-A186-2F139768A19B}"/>
              </a:ext>
            </a:extLst>
          </p:cNvPr>
          <p:cNvSpPr>
            <a:spLocks noGrp="1"/>
          </p:cNvSpPr>
          <p:nvPr>
            <p:ph idx="1"/>
          </p:nvPr>
        </p:nvSpPr>
        <p:spPr/>
        <p:txBody>
          <a:bodyPr/>
          <a:lstStyle/>
          <a:p>
            <a:r>
              <a:rPr lang="nb-NO" dirty="0"/>
              <a:t>Han oppdaget sjøveien til India i 1498, 4 år etter Columbus dro ut på sin første tur</a:t>
            </a:r>
            <a:r>
              <a:rPr lang="nb-NO" baseline="0" dirty="0"/>
              <a:t> til Vestindia</a:t>
            </a:r>
            <a:endParaRPr lang="nb-NO" dirty="0"/>
          </a:p>
        </p:txBody>
      </p:sp>
    </p:spTree>
    <p:extLst>
      <p:ext uri="{BB962C8B-B14F-4D97-AF65-F5344CB8AC3E}">
        <p14:creationId xmlns:p14="http://schemas.microsoft.com/office/powerpoint/2010/main" val="239841136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B2280E-EC17-4CFE-88F3-323A1512EC30}"/>
              </a:ext>
            </a:extLst>
          </p:cNvPr>
          <p:cNvSpPr>
            <a:spLocks noGrp="1"/>
          </p:cNvSpPr>
          <p:nvPr>
            <p:ph type="title"/>
          </p:nvPr>
        </p:nvSpPr>
        <p:spPr/>
        <p:txBody>
          <a:bodyPr/>
          <a:lstStyle/>
          <a:p>
            <a:r>
              <a:rPr kumimoji="1" lang="nb-NO" sz="3200" dirty="0">
                <a:solidFill>
                  <a:schemeClr val="tx2"/>
                </a:solidFill>
                <a:effectLst/>
              </a:rPr>
              <a:t>Portugiseren Ferdinand Magellan (1480-1521)</a:t>
            </a:r>
            <a:endParaRPr lang="nb-NO" sz="3200" dirty="0"/>
          </a:p>
        </p:txBody>
      </p:sp>
      <p:sp>
        <p:nvSpPr>
          <p:cNvPr id="3" name="Plassholder for innhold 2">
            <a:extLst>
              <a:ext uri="{FF2B5EF4-FFF2-40B4-BE49-F238E27FC236}">
                <a16:creationId xmlns:a16="http://schemas.microsoft.com/office/drawing/2014/main" id="{665C3468-7C82-4B18-8347-A946091E388F}"/>
              </a:ext>
            </a:extLst>
          </p:cNvPr>
          <p:cNvSpPr>
            <a:spLocks noGrp="1"/>
          </p:cNvSpPr>
          <p:nvPr>
            <p:ph idx="1"/>
          </p:nvPr>
        </p:nvSpPr>
        <p:spPr/>
        <p:txBody>
          <a:bodyPr/>
          <a:lstStyle/>
          <a:p>
            <a:r>
              <a:rPr lang="nb-NO" dirty="0" err="1"/>
              <a:t>Portogiseren</a:t>
            </a:r>
            <a:r>
              <a:rPr lang="nb-NO" dirty="0"/>
              <a:t> Magellan mente at </a:t>
            </a:r>
            <a:r>
              <a:rPr lang="nb-NO" dirty="0" err="1"/>
              <a:t>Kryddeøyene</a:t>
            </a:r>
            <a:r>
              <a:rPr lang="nb-NO" dirty="0"/>
              <a:t> lå på spansk side av anti-lengdegraden. Den spanske kongen satset på at Magellan hadde rett og en flåte på 5 skip og 270 mann dro av sted 20. september 1519</a:t>
            </a:r>
          </a:p>
        </p:txBody>
      </p:sp>
    </p:spTree>
    <p:extLst>
      <p:ext uri="{BB962C8B-B14F-4D97-AF65-F5344CB8AC3E}">
        <p14:creationId xmlns:p14="http://schemas.microsoft.com/office/powerpoint/2010/main" val="420093535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6603AC-C07B-4F22-859B-10564BC31312}"/>
              </a:ext>
            </a:extLst>
          </p:cNvPr>
          <p:cNvSpPr>
            <a:spLocks noGrp="1"/>
          </p:cNvSpPr>
          <p:nvPr>
            <p:ph type="title"/>
          </p:nvPr>
        </p:nvSpPr>
        <p:spPr/>
        <p:txBody>
          <a:bodyPr/>
          <a:lstStyle/>
          <a:p>
            <a:r>
              <a:rPr lang="nb-NO" sz="4000" dirty="0"/>
              <a:t>Standard tidssoner for hele verden</a:t>
            </a:r>
          </a:p>
        </p:txBody>
      </p:sp>
      <p:pic>
        <p:nvPicPr>
          <p:cNvPr id="5" name="Plassholder for innhold 4">
            <a:extLst>
              <a:ext uri="{FF2B5EF4-FFF2-40B4-BE49-F238E27FC236}">
                <a16:creationId xmlns:a16="http://schemas.microsoft.com/office/drawing/2014/main" id="{50FB0ACD-6C72-4017-8636-709956FDEB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5805" y="1981200"/>
            <a:ext cx="7712389" cy="4114800"/>
          </a:xfrm>
        </p:spPr>
      </p:pic>
    </p:spTree>
    <p:extLst>
      <p:ext uri="{BB962C8B-B14F-4D97-AF65-F5344CB8AC3E}">
        <p14:creationId xmlns:p14="http://schemas.microsoft.com/office/powerpoint/2010/main" val="23112353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p:cNvGraphicFramePr>
            <a:graphicFrameLocks noChangeAspect="1"/>
          </p:cNvGraphicFramePr>
          <p:nvPr>
            <p:extLst>
              <p:ext uri="{D42A27DB-BD31-4B8C-83A1-F6EECF244321}">
                <p14:modId xmlns:p14="http://schemas.microsoft.com/office/powerpoint/2010/main" val="3023623774"/>
              </p:ext>
            </p:extLst>
          </p:nvPr>
        </p:nvGraphicFramePr>
        <p:xfrm>
          <a:off x="611560" y="1772816"/>
          <a:ext cx="7781925" cy="4752975"/>
        </p:xfrm>
        <a:graphic>
          <a:graphicData uri="http://schemas.openxmlformats.org/presentationml/2006/ole">
            <mc:AlternateContent xmlns:mc="http://schemas.openxmlformats.org/markup-compatibility/2006">
              <mc:Choice xmlns:v="urn:schemas-microsoft-com:vml" Requires="v">
                <p:oleObj name="SmartSketch Document" r:id="rId3" imgW="7781760" imgH="4753080" progId="SmartSketch.Document">
                  <p:embed/>
                </p:oleObj>
              </mc:Choice>
              <mc:Fallback>
                <p:oleObj name="SmartSketch Document" r:id="rId3" imgW="7781760" imgH="4753080" progId="SmartSketch.Document">
                  <p:embed/>
                  <p:pic>
                    <p:nvPicPr>
                      <p:cNvPr id="0" name=""/>
                      <p:cNvPicPr/>
                      <p:nvPr/>
                    </p:nvPicPr>
                    <p:blipFill>
                      <a:blip r:embed="rId4"/>
                      <a:stretch>
                        <a:fillRect/>
                      </a:stretch>
                    </p:blipFill>
                    <p:spPr>
                      <a:xfrm>
                        <a:off x="611560" y="1772816"/>
                        <a:ext cx="7781925" cy="4752975"/>
                      </a:xfrm>
                      <a:prstGeom prst="rect">
                        <a:avLst/>
                      </a:prstGeom>
                    </p:spPr>
                  </p:pic>
                </p:oleObj>
              </mc:Fallback>
            </mc:AlternateContent>
          </a:graphicData>
        </a:graphic>
      </p:graphicFrame>
      <p:sp>
        <p:nvSpPr>
          <p:cNvPr id="4" name="Tittel 3">
            <a:extLst>
              <a:ext uri="{FF2B5EF4-FFF2-40B4-BE49-F238E27FC236}">
                <a16:creationId xmlns:a16="http://schemas.microsoft.com/office/drawing/2014/main" id="{9D03281C-6995-48C5-A1E5-31FCAB06283A}"/>
              </a:ext>
            </a:extLst>
          </p:cNvPr>
          <p:cNvSpPr>
            <a:spLocks noGrp="1"/>
          </p:cNvSpPr>
          <p:nvPr>
            <p:ph type="title"/>
          </p:nvPr>
        </p:nvSpPr>
        <p:spPr>
          <a:xfrm>
            <a:off x="771896" y="609600"/>
            <a:ext cx="7686304" cy="1143000"/>
          </a:xfrm>
        </p:spPr>
        <p:txBody>
          <a:bodyPr/>
          <a:lstStyle/>
          <a:p>
            <a:r>
              <a:rPr lang="nb-NO" sz="2400" dirty="0" err="1"/>
              <a:t>Eratosthenes</a:t>
            </a:r>
            <a:r>
              <a:rPr lang="nb-NO" sz="2400" dirty="0"/>
              <a:t>  - 200 år B.C - Jordens radius og en nautisk mil</a:t>
            </a:r>
            <a:br>
              <a:rPr lang="nb-NO" dirty="0"/>
            </a:br>
            <a:endParaRPr lang="nb-NO" dirty="0"/>
          </a:p>
        </p:txBody>
      </p:sp>
    </p:spTree>
    <p:extLst>
      <p:ext uri="{BB962C8B-B14F-4D97-AF65-F5344CB8AC3E}">
        <p14:creationId xmlns:p14="http://schemas.microsoft.com/office/powerpoint/2010/main" val="166461302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Lengden av en nautisk mil (1635)</a:t>
            </a:r>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964990"/>
            <a:ext cx="2400300" cy="4476750"/>
          </a:xfrm>
          <a:prstGeom prst="rect">
            <a:avLst/>
          </a:prstGeom>
        </p:spPr>
      </p:pic>
      <p:graphicFrame>
        <p:nvGraphicFramePr>
          <p:cNvPr id="3" name="Objekt 2"/>
          <p:cNvGraphicFramePr>
            <a:graphicFrameLocks noChangeAspect="1"/>
          </p:cNvGraphicFramePr>
          <p:nvPr>
            <p:extLst>
              <p:ext uri="{D42A27DB-BD31-4B8C-83A1-F6EECF244321}">
                <p14:modId xmlns:p14="http://schemas.microsoft.com/office/powerpoint/2010/main" val="2554948222"/>
              </p:ext>
            </p:extLst>
          </p:nvPr>
        </p:nvGraphicFramePr>
        <p:xfrm>
          <a:off x="3203848" y="2929633"/>
          <a:ext cx="5280081" cy="1296144"/>
        </p:xfrm>
        <a:graphic>
          <a:graphicData uri="http://schemas.openxmlformats.org/presentationml/2006/ole">
            <mc:AlternateContent xmlns:mc="http://schemas.openxmlformats.org/markup-compatibility/2006">
              <mc:Choice xmlns:v="urn:schemas-microsoft-com:vml" Requires="v">
                <p:oleObj name="Mathcad" r:id="rId4" imgW="3686040" imgH="905040" progId="Mathcad">
                  <p:link updateAutomatic="1"/>
                </p:oleObj>
              </mc:Choice>
              <mc:Fallback>
                <p:oleObj name="Mathcad" r:id="rId4" imgW="3686040" imgH="905040" progId="Mathcad">
                  <p:link updateAutomatic="1"/>
                  <p:pic>
                    <p:nvPicPr>
                      <p:cNvPr id="0" name=""/>
                      <p:cNvPicPr/>
                      <p:nvPr/>
                    </p:nvPicPr>
                    <p:blipFill>
                      <a:blip r:embed="rId5"/>
                      <a:stretch>
                        <a:fillRect/>
                      </a:stretch>
                    </p:blipFill>
                    <p:spPr>
                      <a:xfrm>
                        <a:off x="3203848" y="2929633"/>
                        <a:ext cx="5280081" cy="1296144"/>
                      </a:xfrm>
                      <a:prstGeom prst="rect">
                        <a:avLst/>
                      </a:prstGeom>
                      <a:solidFill>
                        <a:schemeClr val="tx1"/>
                      </a:solidFill>
                    </p:spPr>
                  </p:pic>
                </p:oleObj>
              </mc:Fallback>
            </mc:AlternateContent>
          </a:graphicData>
        </a:graphic>
      </p:graphicFrame>
      <p:sp>
        <p:nvSpPr>
          <p:cNvPr id="5" name="TekstSylinder 4"/>
          <p:cNvSpPr txBox="1"/>
          <p:nvPr/>
        </p:nvSpPr>
        <p:spPr>
          <a:xfrm>
            <a:off x="3203848" y="2034884"/>
            <a:ext cx="5290231" cy="400110"/>
          </a:xfrm>
          <a:prstGeom prst="rect">
            <a:avLst/>
          </a:prstGeom>
          <a:noFill/>
        </p:spPr>
        <p:txBody>
          <a:bodyPr wrap="none" rtlCol="0">
            <a:spAutoFit/>
          </a:bodyPr>
          <a:lstStyle/>
          <a:p>
            <a:r>
              <a:rPr lang="nb-NO" sz="2000" dirty="0"/>
              <a:t>Fiskeren og navigatøren Richard </a:t>
            </a:r>
            <a:r>
              <a:rPr lang="nb-NO" sz="2000" dirty="0" err="1"/>
              <a:t>Norwood</a:t>
            </a:r>
            <a:r>
              <a:rPr lang="nb-NO" sz="2000" dirty="0"/>
              <a:t> (1635</a:t>
            </a:r>
            <a:r>
              <a:rPr lang="nb-NO" dirty="0"/>
              <a:t>)</a:t>
            </a:r>
          </a:p>
        </p:txBody>
      </p:sp>
      <p:sp>
        <p:nvSpPr>
          <p:cNvPr id="7" name="TekstSylinder 6"/>
          <p:cNvSpPr txBox="1"/>
          <p:nvPr/>
        </p:nvSpPr>
        <p:spPr>
          <a:xfrm>
            <a:off x="4283968" y="2564904"/>
            <a:ext cx="3620094" cy="307777"/>
          </a:xfrm>
          <a:prstGeom prst="rect">
            <a:avLst/>
          </a:prstGeom>
          <a:noFill/>
        </p:spPr>
        <p:txBody>
          <a:bodyPr wrap="none" rtlCol="0">
            <a:spAutoFit/>
          </a:bodyPr>
          <a:lstStyle/>
          <a:p>
            <a:r>
              <a:rPr lang="nb-NO" dirty="0" err="1"/>
              <a:t>nm</a:t>
            </a:r>
            <a:r>
              <a:rPr lang="nb-NO" dirty="0"/>
              <a:t>= = 1862m ;  Tabellverdien er 1852 ; feil 5%</a:t>
            </a:r>
          </a:p>
        </p:txBody>
      </p:sp>
      <p:sp>
        <p:nvSpPr>
          <p:cNvPr id="9" name="TekstSylinder 8"/>
          <p:cNvSpPr txBox="1"/>
          <p:nvPr/>
        </p:nvSpPr>
        <p:spPr>
          <a:xfrm>
            <a:off x="3440229" y="4797152"/>
            <a:ext cx="5686172" cy="738664"/>
          </a:xfrm>
          <a:prstGeom prst="rect">
            <a:avLst/>
          </a:prstGeom>
          <a:noFill/>
        </p:spPr>
        <p:txBody>
          <a:bodyPr wrap="none" rtlCol="0">
            <a:spAutoFit/>
          </a:bodyPr>
          <a:lstStyle/>
          <a:p>
            <a:r>
              <a:rPr lang="nb-NO" dirty="0"/>
              <a:t>I 1669 fant franskmannen Jean </a:t>
            </a:r>
            <a:r>
              <a:rPr lang="nb-NO" dirty="0" err="1"/>
              <a:t>Picard</a:t>
            </a:r>
            <a:r>
              <a:rPr lang="nb-NO" dirty="0"/>
              <a:t> en bedre verdi for en nautisk mil, han </a:t>
            </a:r>
          </a:p>
          <a:p>
            <a:r>
              <a:rPr lang="nb-NO" dirty="0"/>
              <a:t>forbedret metoden, erstattet Sola med stjernen delta </a:t>
            </a:r>
            <a:r>
              <a:rPr lang="nb-NO" dirty="0" err="1"/>
              <a:t>Cassiopeia</a:t>
            </a:r>
            <a:r>
              <a:rPr lang="nb-NO" dirty="0"/>
              <a:t>. Han fant </a:t>
            </a:r>
          </a:p>
          <a:p>
            <a:r>
              <a:rPr lang="nb-NO" dirty="0"/>
              <a:t>avstanden mellom de to observasjonspunktene ved hjelp av triangulering.   </a:t>
            </a:r>
          </a:p>
        </p:txBody>
      </p:sp>
      <p:sp>
        <p:nvSpPr>
          <p:cNvPr id="10" name="TekstSylinder 9"/>
          <p:cNvSpPr txBox="1"/>
          <p:nvPr/>
        </p:nvSpPr>
        <p:spPr>
          <a:xfrm>
            <a:off x="4283968" y="6021288"/>
            <a:ext cx="1939955" cy="307777"/>
          </a:xfrm>
          <a:prstGeom prst="rect">
            <a:avLst/>
          </a:prstGeom>
          <a:noFill/>
        </p:spPr>
        <p:txBody>
          <a:bodyPr wrap="none" rtlCol="0">
            <a:spAutoFit/>
          </a:bodyPr>
          <a:lstStyle/>
          <a:p>
            <a:r>
              <a:rPr lang="nb-NO" dirty="0" err="1"/>
              <a:t>nm</a:t>
            </a:r>
            <a:r>
              <a:rPr lang="nb-NO" dirty="0"/>
              <a:t> = 1850 m  0,5% feil </a:t>
            </a:r>
          </a:p>
        </p:txBody>
      </p:sp>
      <p:sp>
        <p:nvSpPr>
          <p:cNvPr id="6" name="Plassholder for innhold 5">
            <a:extLst>
              <a:ext uri="{FF2B5EF4-FFF2-40B4-BE49-F238E27FC236}">
                <a16:creationId xmlns:a16="http://schemas.microsoft.com/office/drawing/2014/main" id="{66967A64-0662-4627-8BDF-50EEC952B761}"/>
              </a:ext>
            </a:extLst>
          </p:cNvPr>
          <p:cNvSpPr>
            <a:spLocks noGrp="1"/>
          </p:cNvSpPr>
          <p:nvPr>
            <p:ph idx="1"/>
          </p:nvPr>
        </p:nvSpPr>
        <p:spPr/>
        <p:txBody>
          <a:bodyPr/>
          <a:lstStyle/>
          <a:p>
            <a:pPr marL="0" indent="0">
              <a:buNone/>
            </a:pPr>
            <a:r>
              <a:rPr lang="nb-NO" sz="1600" dirty="0">
                <a:latin typeface="+mj-lt"/>
              </a:rPr>
              <a:t>        </a:t>
            </a:r>
          </a:p>
        </p:txBody>
      </p:sp>
    </p:spTree>
    <p:extLst>
      <p:ext uri="{BB962C8B-B14F-4D97-AF65-F5344CB8AC3E}">
        <p14:creationId xmlns:p14="http://schemas.microsoft.com/office/powerpoint/2010/main" val="123662283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 Edmond Halley (1656-1742)</a:t>
            </a:r>
          </a:p>
        </p:txBody>
      </p:sp>
      <p:pic>
        <p:nvPicPr>
          <p:cNvPr id="227330" name="Picture 2" descr="A color image of comet Halley, shown flying to the left aligned flat against the sky">
            <a:hlinkClick r:id="rId2" tooltip="Halley's come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4415" y="2179273"/>
            <a:ext cx="5379905" cy="3744416"/>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p:cNvSpPr txBox="1"/>
          <p:nvPr/>
        </p:nvSpPr>
        <p:spPr>
          <a:xfrm>
            <a:off x="2915816" y="6245036"/>
            <a:ext cx="2537105" cy="307777"/>
          </a:xfrm>
          <a:prstGeom prst="rect">
            <a:avLst/>
          </a:prstGeom>
          <a:noFill/>
        </p:spPr>
        <p:txBody>
          <a:bodyPr wrap="none" rtlCol="0">
            <a:spAutoFit/>
          </a:bodyPr>
          <a:lstStyle/>
          <a:p>
            <a:r>
              <a:rPr lang="nb-NO" dirty="0" err="1"/>
              <a:t>Halleys</a:t>
            </a:r>
            <a:r>
              <a:rPr lang="nb-NO" dirty="0"/>
              <a:t> komet 1986 (Wikipedia)</a:t>
            </a:r>
          </a:p>
        </p:txBody>
      </p:sp>
      <p:sp>
        <p:nvSpPr>
          <p:cNvPr id="5" name="TekstSylinder 4"/>
          <p:cNvSpPr txBox="1"/>
          <p:nvPr/>
        </p:nvSpPr>
        <p:spPr>
          <a:xfrm>
            <a:off x="7308304" y="3429000"/>
            <a:ext cx="2024913" cy="954107"/>
          </a:xfrm>
          <a:prstGeom prst="rect">
            <a:avLst/>
          </a:prstGeom>
          <a:noFill/>
        </p:spPr>
        <p:txBody>
          <a:bodyPr wrap="none" rtlCol="0">
            <a:spAutoFit/>
          </a:bodyPr>
          <a:lstStyle/>
          <a:p>
            <a:r>
              <a:rPr lang="nb-NO" dirty="0"/>
              <a:t>I 1682 observerte Halley</a:t>
            </a:r>
          </a:p>
          <a:p>
            <a:r>
              <a:rPr lang="nb-NO" dirty="0"/>
              <a:t>en komet og fant ut at </a:t>
            </a:r>
          </a:p>
          <a:p>
            <a:r>
              <a:rPr lang="nb-NO" dirty="0"/>
              <a:t>kometen bruker 76 år på </a:t>
            </a:r>
          </a:p>
          <a:p>
            <a:r>
              <a:rPr lang="nb-NO" dirty="0"/>
              <a:t>hvert omløp. </a:t>
            </a:r>
          </a:p>
        </p:txBody>
      </p:sp>
    </p:spTree>
    <p:extLst>
      <p:ext uri="{BB962C8B-B14F-4D97-AF65-F5344CB8AC3E}">
        <p14:creationId xmlns:p14="http://schemas.microsoft.com/office/powerpoint/2010/main" val="20911719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Litt om Edmond Halley</a:t>
            </a:r>
          </a:p>
        </p:txBody>
      </p:sp>
      <p:sp>
        <p:nvSpPr>
          <p:cNvPr id="3" name="Plassholder for innhold 2"/>
          <p:cNvSpPr>
            <a:spLocks noGrp="1"/>
          </p:cNvSpPr>
          <p:nvPr>
            <p:ph idx="1"/>
          </p:nvPr>
        </p:nvSpPr>
        <p:spPr/>
        <p:txBody>
          <a:bodyPr/>
          <a:lstStyle/>
          <a:p>
            <a:r>
              <a:rPr lang="nb-NO" sz="1600" dirty="0">
                <a:latin typeface="+mj-lt"/>
              </a:rPr>
              <a:t>Bestemte banen for et objekt (19 år)</a:t>
            </a:r>
          </a:p>
          <a:p>
            <a:r>
              <a:rPr lang="nb-NO" sz="1600" dirty="0">
                <a:latin typeface="+mj-lt"/>
              </a:rPr>
              <a:t>Observatør på Greenwich (1675)</a:t>
            </a:r>
          </a:p>
          <a:p>
            <a:r>
              <a:rPr lang="nb-NO" sz="1600" dirty="0">
                <a:latin typeface="+mj-lt"/>
              </a:rPr>
              <a:t>St. Helena 1676 (20 år): observerte 341 stjerner på syd himmelen. («Den sydlige Tycho»: Flamsteed (Den første kongelige observatør)</a:t>
            </a:r>
          </a:p>
          <a:p>
            <a:r>
              <a:rPr lang="nb-NO" sz="1600" dirty="0">
                <a:latin typeface="+mj-lt"/>
              </a:rPr>
              <a:t>Merkur passasjen 7. nov 1677, her fikk han ideen om at observasjon av Solens parallakse. «Måle passasjetiden fra to steder på Jorden med stor forskjell i breddegrad»</a:t>
            </a:r>
            <a:endParaRPr lang="nb-NO" sz="1600" b="0" dirty="0"/>
          </a:p>
          <a:p>
            <a:r>
              <a:rPr lang="nb-NO" sz="1600" b="0" dirty="0">
                <a:latin typeface="+mj-lt"/>
              </a:rPr>
              <a:t> Bare 22 år gammel ble han i 1678 tatt opp som medlem i Royal </a:t>
            </a:r>
            <a:r>
              <a:rPr lang="nb-NO" sz="1600" b="0" dirty="0" err="1">
                <a:latin typeface="+mj-lt"/>
              </a:rPr>
              <a:t>Society</a:t>
            </a:r>
            <a:r>
              <a:rPr lang="nb-NO" sz="1600" b="0" dirty="0"/>
              <a:t>. </a:t>
            </a:r>
            <a:endParaRPr lang="nb-NO" sz="1600" dirty="0">
              <a:latin typeface="+mj-lt"/>
            </a:endParaRPr>
          </a:p>
          <a:p>
            <a:r>
              <a:rPr lang="nb-NO" sz="1600" dirty="0">
                <a:latin typeface="+mj-lt"/>
              </a:rPr>
              <a:t>Halley doktoravhandling (1716) beskriver hvordan venuspassasjen 6. juni 1761 kan bestemme den astronomiske enheten</a:t>
            </a:r>
          </a:p>
          <a:p>
            <a:r>
              <a:rPr lang="nb-NO" sz="1600" dirty="0">
                <a:latin typeface="+mj-lt"/>
              </a:rPr>
              <a:t>Det lyktes Newton og Halley å få tak i stjerne tabellene, de ble publisert i 1712, hele 37 år etter åpningen av Greenwich Observatorie </a:t>
            </a:r>
          </a:p>
          <a:p>
            <a:r>
              <a:rPr lang="nb-NO" sz="1600" dirty="0">
                <a:latin typeface="+mj-lt"/>
              </a:rPr>
              <a:t>Lengdegradsloven i 1714</a:t>
            </a:r>
            <a:endParaRPr lang="nb-NO" sz="1600" b="0" dirty="0"/>
          </a:p>
          <a:p>
            <a:r>
              <a:rPr lang="nb-NO" sz="1600" b="0" dirty="0">
                <a:latin typeface="+mj-lt"/>
              </a:rPr>
              <a:t> </a:t>
            </a:r>
            <a:r>
              <a:rPr lang="nb-NO" sz="1600" dirty="0" err="1">
                <a:latin typeface="+mj-lt"/>
              </a:rPr>
              <a:t>Halleys</a:t>
            </a:r>
            <a:r>
              <a:rPr lang="nb-NO" sz="1600" dirty="0">
                <a:latin typeface="+mj-lt"/>
              </a:rPr>
              <a:t> anmodning (1716) : Observer Venuspassasjen i 1761.  (Halley (105 år gammel)</a:t>
            </a:r>
          </a:p>
          <a:p>
            <a:r>
              <a:rPr lang="nb-NO" sz="1600" dirty="0">
                <a:latin typeface="+mj-lt"/>
              </a:rPr>
              <a:t>I 1720 døde Flamsteed og Halley ble den andre kongelige observatør i Greenwich</a:t>
            </a:r>
          </a:p>
          <a:p>
            <a:endParaRPr lang="nb-NO" sz="1600" dirty="0">
              <a:latin typeface="+mj-lt"/>
            </a:endParaRPr>
          </a:p>
        </p:txBody>
      </p:sp>
    </p:spTree>
    <p:extLst>
      <p:ext uri="{BB962C8B-B14F-4D97-AF65-F5344CB8AC3E}">
        <p14:creationId xmlns:p14="http://schemas.microsoft.com/office/powerpoint/2010/main" val="169201350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5E38B0-2F19-48AC-87E1-DFF0EC800E5F}"/>
              </a:ext>
            </a:extLst>
          </p:cNvPr>
          <p:cNvSpPr>
            <a:spLocks noGrp="1"/>
          </p:cNvSpPr>
          <p:nvPr>
            <p:ph type="title"/>
          </p:nvPr>
        </p:nvSpPr>
        <p:spPr/>
        <p:txBody>
          <a:bodyPr/>
          <a:lstStyle/>
          <a:p>
            <a:r>
              <a:rPr lang="nb-NO" dirty="0" err="1"/>
              <a:t>Silly</a:t>
            </a:r>
            <a:r>
              <a:rPr lang="nb-NO" dirty="0"/>
              <a:t> </a:t>
            </a:r>
            <a:r>
              <a:rPr lang="nb-NO" dirty="0" err="1"/>
              <a:t>ulyken</a:t>
            </a:r>
            <a:r>
              <a:rPr lang="nb-NO" dirty="0"/>
              <a:t> 22. oktober 1707</a:t>
            </a:r>
          </a:p>
        </p:txBody>
      </p:sp>
      <p:sp>
        <p:nvSpPr>
          <p:cNvPr id="3" name="Plassholder for innhold 2">
            <a:extLst>
              <a:ext uri="{FF2B5EF4-FFF2-40B4-BE49-F238E27FC236}">
                <a16:creationId xmlns:a16="http://schemas.microsoft.com/office/drawing/2014/main" id="{1292A3C7-5D0E-4252-8538-E1125DC89022}"/>
              </a:ext>
            </a:extLst>
          </p:cNvPr>
          <p:cNvSpPr>
            <a:spLocks noGrp="1"/>
          </p:cNvSpPr>
          <p:nvPr>
            <p:ph idx="1"/>
          </p:nvPr>
        </p:nvSpPr>
        <p:spPr/>
        <p:txBody>
          <a:bodyPr/>
          <a:lstStyle/>
          <a:p>
            <a:endParaRPr lang="nb-NO" sz="1600" dirty="0">
              <a:latin typeface="+mj-lt"/>
            </a:endParaRPr>
          </a:p>
        </p:txBody>
      </p:sp>
      <p:pic>
        <p:nvPicPr>
          <p:cNvPr id="5" name="Bilde 4">
            <a:extLst>
              <a:ext uri="{FF2B5EF4-FFF2-40B4-BE49-F238E27FC236}">
                <a16:creationId xmlns:a16="http://schemas.microsoft.com/office/drawing/2014/main" id="{DEE42ED6-5F3F-4537-A4E8-DDBB6B6E28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071367" y="2334904"/>
            <a:ext cx="5157191" cy="3867893"/>
          </a:xfrm>
          <a:prstGeom prst="rect">
            <a:avLst/>
          </a:prstGeom>
        </p:spPr>
      </p:pic>
      <p:pic>
        <p:nvPicPr>
          <p:cNvPr id="9" name="Bilde 8">
            <a:extLst>
              <a:ext uri="{FF2B5EF4-FFF2-40B4-BE49-F238E27FC236}">
                <a16:creationId xmlns:a16="http://schemas.microsoft.com/office/drawing/2014/main" id="{CAAB749E-CD6B-4773-8272-97ECE44DD5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186" y="1981200"/>
            <a:ext cx="3581400" cy="4127500"/>
          </a:xfrm>
          <a:prstGeom prst="rect">
            <a:avLst/>
          </a:prstGeom>
        </p:spPr>
      </p:pic>
    </p:spTree>
    <p:extLst>
      <p:ext uri="{BB962C8B-B14F-4D97-AF65-F5344CB8AC3E}">
        <p14:creationId xmlns:p14="http://schemas.microsoft.com/office/powerpoint/2010/main" val="18582773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04D562-3C13-43C5-A7AF-F91724FEDB47}"/>
              </a:ext>
            </a:extLst>
          </p:cNvPr>
          <p:cNvSpPr>
            <a:spLocks noGrp="1"/>
          </p:cNvSpPr>
          <p:nvPr>
            <p:ph type="title"/>
          </p:nvPr>
        </p:nvSpPr>
        <p:spPr/>
        <p:txBody>
          <a:bodyPr/>
          <a:lstStyle/>
          <a:p>
            <a:r>
              <a:rPr lang="nb-NO" dirty="0"/>
              <a:t>Lengdegrads-loven 1714</a:t>
            </a:r>
          </a:p>
        </p:txBody>
      </p:sp>
      <p:sp>
        <p:nvSpPr>
          <p:cNvPr id="3" name="Plassholder for innhold 2">
            <a:extLst>
              <a:ext uri="{FF2B5EF4-FFF2-40B4-BE49-F238E27FC236}">
                <a16:creationId xmlns:a16="http://schemas.microsoft.com/office/drawing/2014/main" id="{BAF1FEEE-F5DF-4978-92B0-784F7DDE0511}"/>
              </a:ext>
            </a:extLst>
          </p:cNvPr>
          <p:cNvSpPr>
            <a:spLocks noGrp="1"/>
          </p:cNvSpPr>
          <p:nvPr>
            <p:ph idx="1"/>
          </p:nvPr>
        </p:nvSpPr>
        <p:spPr/>
        <p:txBody>
          <a:bodyPr/>
          <a:lstStyle/>
          <a:p>
            <a:r>
              <a:rPr lang="nb-NO" sz="1600" dirty="0">
                <a:latin typeface="+mj-lt"/>
              </a:rPr>
              <a:t>Det var ulykken utenfor sydspissen av England som fikk det britiske parlamentet til å vedta den berømte Lengdegradsloven.</a:t>
            </a:r>
          </a:p>
          <a:p>
            <a:r>
              <a:rPr lang="nb-NO" sz="1600" dirty="0">
                <a:latin typeface="+mj-lt"/>
              </a:rPr>
              <a:t>Medlemmene i komiteen måtte handle raskt og de ble anbefalt å søke hjelp oss Newton (72 år) og </a:t>
            </a:r>
            <a:r>
              <a:rPr lang="nb-NO" sz="1600" dirty="0" err="1">
                <a:latin typeface="+mj-lt"/>
              </a:rPr>
              <a:t>Halley</a:t>
            </a:r>
            <a:r>
              <a:rPr lang="nb-NO" sz="1600" dirty="0">
                <a:latin typeface="+mj-lt"/>
              </a:rPr>
              <a:t> (58 år)</a:t>
            </a:r>
          </a:p>
          <a:p>
            <a:r>
              <a:rPr lang="nb-NO" sz="1600" dirty="0">
                <a:latin typeface="+mj-lt"/>
              </a:rPr>
              <a:t>Loven skulle sørge for en bedre og tryggere navigasjonsmetode</a:t>
            </a:r>
          </a:p>
          <a:p>
            <a:r>
              <a:rPr lang="nb-NO" sz="1600" dirty="0">
                <a:latin typeface="+mj-lt"/>
              </a:rPr>
              <a:t>Parlamentet utlovet en pris på 20 000 pund</a:t>
            </a:r>
          </a:p>
          <a:p>
            <a:r>
              <a:rPr lang="nb-NO" sz="1600" dirty="0">
                <a:latin typeface="+mj-lt"/>
              </a:rPr>
              <a:t>Urmakeren  John Harrison og astronomene kjempet om prisen</a:t>
            </a:r>
          </a:p>
          <a:p>
            <a:r>
              <a:rPr lang="nb-NO" sz="1600" dirty="0">
                <a:latin typeface="+mj-lt"/>
              </a:rPr>
              <a:t>Loven krevde en maksimal feilgrense på 30 </a:t>
            </a:r>
            <a:r>
              <a:rPr lang="nb-NO" sz="1600" dirty="0" err="1">
                <a:latin typeface="+mj-lt"/>
              </a:rPr>
              <a:t>nm</a:t>
            </a:r>
            <a:r>
              <a:rPr lang="nb-NO" sz="1600" dirty="0">
                <a:latin typeface="+mj-lt"/>
              </a:rPr>
              <a:t> på 40 døgn</a:t>
            </a:r>
          </a:p>
          <a:p>
            <a:r>
              <a:rPr lang="nb-NO" sz="1600" dirty="0">
                <a:latin typeface="+mj-lt"/>
              </a:rPr>
              <a:t>Greenwich observatoriet var ferdig i 1676. John </a:t>
            </a:r>
            <a:r>
              <a:rPr lang="nb-NO" sz="1600" dirty="0" err="1">
                <a:latin typeface="+mj-lt"/>
              </a:rPr>
              <a:t>Flamsteed</a:t>
            </a:r>
            <a:r>
              <a:rPr lang="nb-NO" sz="1600" dirty="0">
                <a:latin typeface="+mj-lt"/>
              </a:rPr>
              <a:t> ble ansatt som den første kongelige observatør med Edmond </a:t>
            </a:r>
            <a:r>
              <a:rPr lang="nb-NO" sz="1600" dirty="0" err="1">
                <a:latin typeface="+mj-lt"/>
              </a:rPr>
              <a:t>Hally</a:t>
            </a:r>
            <a:r>
              <a:rPr lang="nb-NO" sz="1600" dirty="0">
                <a:latin typeface="+mj-lt"/>
              </a:rPr>
              <a:t> som assistent. De mente at løsningen på lengdegradsproblemet lå i stjernen (Måneavstandsmetoden også kalt for stjernemetoden. </a:t>
            </a:r>
          </a:p>
          <a:p>
            <a:r>
              <a:rPr lang="nb-NO" sz="1600" dirty="0">
                <a:latin typeface="+mj-lt"/>
              </a:rPr>
              <a:t>I 1712 fikk Newton og </a:t>
            </a:r>
            <a:r>
              <a:rPr lang="nb-NO" sz="1600" dirty="0" err="1">
                <a:latin typeface="+mj-lt"/>
              </a:rPr>
              <a:t>Halley</a:t>
            </a:r>
            <a:r>
              <a:rPr lang="nb-NO" sz="1600" dirty="0">
                <a:latin typeface="+mj-lt"/>
              </a:rPr>
              <a:t> tak i stjernetabellene til </a:t>
            </a:r>
            <a:r>
              <a:rPr lang="nb-NO" sz="1600" dirty="0" err="1">
                <a:latin typeface="+mj-lt"/>
              </a:rPr>
              <a:t>Flamsted</a:t>
            </a:r>
            <a:r>
              <a:rPr lang="nb-NO" sz="1600" dirty="0">
                <a:latin typeface="+mj-lt"/>
              </a:rPr>
              <a:t> og offentliggjorde 400 piratkopier 36 år etter åpningen av Greenwich Observatoriet.</a:t>
            </a:r>
          </a:p>
          <a:p>
            <a:r>
              <a:rPr lang="nb-NO" sz="1600" dirty="0" err="1">
                <a:latin typeface="+mj-lt"/>
              </a:rPr>
              <a:t>Flamsted</a:t>
            </a:r>
            <a:r>
              <a:rPr lang="nb-NO" sz="1600" dirty="0">
                <a:latin typeface="+mj-lt"/>
              </a:rPr>
              <a:t> samlet inn 300 og kastet kopiene på bålet. </a:t>
            </a:r>
          </a:p>
          <a:p>
            <a:r>
              <a:rPr lang="nb-NO" sz="1600" dirty="0">
                <a:latin typeface="+mj-lt"/>
              </a:rPr>
              <a:t>Han var redd for at disse ufullstendige tabellene ville skade respekten for astronomenes rykte.</a:t>
            </a:r>
          </a:p>
          <a:p>
            <a:pPr marL="0" indent="0">
              <a:buNone/>
            </a:pPr>
            <a:endParaRPr lang="nb-NO" sz="1600" dirty="0">
              <a:latin typeface="+mj-lt"/>
            </a:endParaRPr>
          </a:p>
        </p:txBody>
      </p:sp>
    </p:spTree>
    <p:extLst>
      <p:ext uri="{BB962C8B-B14F-4D97-AF65-F5344CB8AC3E}">
        <p14:creationId xmlns:p14="http://schemas.microsoft.com/office/powerpoint/2010/main" val="12189232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3A0AE0-537C-46BA-BBC0-E1C3DD7ED56A}"/>
              </a:ext>
            </a:extLst>
          </p:cNvPr>
          <p:cNvSpPr>
            <a:spLocks noGrp="1"/>
          </p:cNvSpPr>
          <p:nvPr>
            <p:ph type="title"/>
          </p:nvPr>
        </p:nvSpPr>
        <p:spPr/>
        <p:txBody>
          <a:bodyPr/>
          <a:lstStyle/>
          <a:p>
            <a:r>
              <a:rPr lang="nb-NO" sz="4000" dirty="0"/>
              <a:t>Observatoriet i Paris  og Greenwich</a:t>
            </a:r>
          </a:p>
        </p:txBody>
      </p:sp>
      <p:sp>
        <p:nvSpPr>
          <p:cNvPr id="3" name="Plassholder for innhold 2">
            <a:extLst>
              <a:ext uri="{FF2B5EF4-FFF2-40B4-BE49-F238E27FC236}">
                <a16:creationId xmlns:a16="http://schemas.microsoft.com/office/drawing/2014/main" id="{7C8B3977-1ECF-4E52-AB8C-681249E1CB97}"/>
              </a:ext>
            </a:extLst>
          </p:cNvPr>
          <p:cNvSpPr>
            <a:spLocks noGrp="1"/>
          </p:cNvSpPr>
          <p:nvPr>
            <p:ph idx="1"/>
          </p:nvPr>
        </p:nvSpPr>
        <p:spPr/>
        <p:txBody>
          <a:bodyPr/>
          <a:lstStyle/>
          <a:p>
            <a:r>
              <a:rPr lang="nb-NO" sz="1600" dirty="0"/>
              <a:t>Italieneren Giovanni </a:t>
            </a:r>
            <a:r>
              <a:rPr lang="nb-NO" sz="1600" dirty="0" err="1"/>
              <a:t>Gassini</a:t>
            </a:r>
            <a:r>
              <a:rPr lang="nb-NO" sz="1600" dirty="0"/>
              <a:t> fikk jobben i Paris av Ludvig XIV, fordi han fant lengdegraden på land ved hjelp av Jupiter månene. </a:t>
            </a:r>
          </a:p>
          <a:p>
            <a:endParaRPr lang="nb-NO" sz="1600" dirty="0"/>
          </a:p>
          <a:p>
            <a:r>
              <a:rPr lang="nb-NO" sz="1600" dirty="0"/>
              <a:t>John </a:t>
            </a:r>
            <a:r>
              <a:rPr lang="nb-NO" sz="1600" dirty="0" err="1"/>
              <a:t>Flamsteed</a:t>
            </a:r>
            <a:r>
              <a:rPr lang="nb-NO" sz="1600" dirty="0"/>
              <a:t>  fikk jobben i Greenwich av  Kong Karl II, han fikk i oppgave å forbedre stjernetabellen. Det var spesielt viktig at navigasjonsstjerne fikk riktig posisjon. </a:t>
            </a:r>
          </a:p>
        </p:txBody>
      </p:sp>
      <p:pic>
        <p:nvPicPr>
          <p:cNvPr id="4" name="Picture 341">
            <a:extLst>
              <a:ext uri="{FF2B5EF4-FFF2-40B4-BE49-F238E27FC236}">
                <a16:creationId xmlns:a16="http://schemas.microsoft.com/office/drawing/2014/main" id="{E6EFBF7B-3A63-4130-BBFD-740C1E1F2841}"/>
              </a:ext>
            </a:extLst>
          </p:cNvPr>
          <p:cNvPicPr/>
          <p:nvPr/>
        </p:nvPicPr>
        <p:blipFill>
          <a:blip r:embed="rId2"/>
          <a:stretch>
            <a:fillRect/>
          </a:stretch>
        </p:blipFill>
        <p:spPr>
          <a:xfrm>
            <a:off x="3203848" y="3775075"/>
            <a:ext cx="2376264" cy="2549525"/>
          </a:xfrm>
          <a:prstGeom prst="rect">
            <a:avLst/>
          </a:prstGeom>
        </p:spPr>
      </p:pic>
    </p:spTree>
    <p:extLst>
      <p:ext uri="{BB962C8B-B14F-4D97-AF65-F5344CB8AC3E}">
        <p14:creationId xmlns:p14="http://schemas.microsoft.com/office/powerpoint/2010/main" val="88315153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8708DD-EEDD-4DCE-9D33-FF370C846AF1}"/>
              </a:ext>
            </a:extLst>
          </p:cNvPr>
          <p:cNvSpPr>
            <a:spLocks noGrp="1"/>
          </p:cNvSpPr>
          <p:nvPr>
            <p:ph type="title"/>
          </p:nvPr>
        </p:nvSpPr>
        <p:spPr/>
        <p:txBody>
          <a:bodyPr/>
          <a:lstStyle/>
          <a:p>
            <a:r>
              <a:rPr lang="nb-NO" sz="1600" dirty="0"/>
              <a:t>John Harrison (1693-1776) fikk utbetalt prisen i 1765 (10000 pund) og 1774 (8500 pund) , han kjempet og seiret over astronomene</a:t>
            </a:r>
          </a:p>
        </p:txBody>
      </p:sp>
      <p:sp>
        <p:nvSpPr>
          <p:cNvPr id="3" name="Plassholder for innhold 2">
            <a:extLst>
              <a:ext uri="{FF2B5EF4-FFF2-40B4-BE49-F238E27FC236}">
                <a16:creationId xmlns:a16="http://schemas.microsoft.com/office/drawing/2014/main" id="{F8E99FC3-5F8B-45FE-92E2-E3D4A3826D44}"/>
              </a:ext>
            </a:extLst>
          </p:cNvPr>
          <p:cNvSpPr>
            <a:spLocks noGrp="1"/>
          </p:cNvSpPr>
          <p:nvPr>
            <p:ph idx="1"/>
          </p:nvPr>
        </p:nvSpPr>
        <p:spPr/>
        <p:txBody>
          <a:bodyPr/>
          <a:lstStyle/>
          <a:p>
            <a:r>
              <a:rPr lang="nb-NO" sz="1600" dirty="0"/>
              <a:t>Det første pendeluret i 1713 (20 år)</a:t>
            </a:r>
          </a:p>
          <a:p>
            <a:r>
              <a:rPr lang="nb-NO" sz="1600" dirty="0"/>
              <a:t>Laget sin egen tidsjevning-tabell  </a:t>
            </a:r>
          </a:p>
          <a:p>
            <a:r>
              <a:rPr lang="nb-NO" sz="1600" dirty="0"/>
              <a:t>H-1 var ferdig 1735, uret ble testet på en reise til Lisboa </a:t>
            </a:r>
          </a:p>
          <a:p>
            <a:r>
              <a:rPr lang="nb-NO" sz="1600" dirty="0" err="1"/>
              <a:t>Halley</a:t>
            </a:r>
            <a:r>
              <a:rPr lang="nb-NO" sz="1600" dirty="0"/>
              <a:t>, Graham (en kjent urmaker) og Royle </a:t>
            </a:r>
            <a:r>
              <a:rPr lang="nb-NO" sz="1600" dirty="0" err="1"/>
              <a:t>Society</a:t>
            </a:r>
            <a:r>
              <a:rPr lang="nb-NO" sz="1600" dirty="0"/>
              <a:t> anerkjente H-1 og sikret seg retten til en prøveseilas til Vestindia. </a:t>
            </a:r>
          </a:p>
          <a:p>
            <a:r>
              <a:rPr lang="nb-NO" sz="1600" dirty="0"/>
              <a:t>Harrison krevde ikke tur til Vestindia, han </a:t>
            </a:r>
            <a:r>
              <a:rPr lang="nb-NO" sz="1600" dirty="0" err="1"/>
              <a:t>vile</a:t>
            </a:r>
            <a:r>
              <a:rPr lang="nb-NO" sz="1600" dirty="0"/>
              <a:t> forbedre H-1</a:t>
            </a:r>
          </a:p>
          <a:p>
            <a:r>
              <a:rPr lang="nb-NO" sz="1600" dirty="0"/>
              <a:t>H-2 var ferdig 1737, uret ble ikke testet, han ville forbedre uret.</a:t>
            </a:r>
          </a:p>
          <a:p>
            <a:r>
              <a:rPr lang="nb-NO" sz="1600" dirty="0"/>
              <a:t>H-3 (753 forskjellige deler) var ferdig 1760. H-3 gjennomførte ikke reisen til Vestindia.</a:t>
            </a:r>
          </a:p>
          <a:p>
            <a:r>
              <a:rPr lang="nb-NO" sz="1600" dirty="0"/>
              <a:t>Det var dårlig nytt for Harrison at James </a:t>
            </a:r>
            <a:r>
              <a:rPr lang="nb-NO" sz="1600" dirty="0" err="1"/>
              <a:t>Bradely</a:t>
            </a:r>
            <a:r>
              <a:rPr lang="nb-NO" sz="1600" dirty="0"/>
              <a:t> (fra 1742 til 1762) overtok Observatoriet fordi han mente at løsningen på lengdegrads-problemet lå i stjernene.</a:t>
            </a:r>
          </a:p>
          <a:p>
            <a:r>
              <a:rPr lang="nb-NO" sz="1600" dirty="0"/>
              <a:t>H-4  (skips ur )var ferdig i 1759 , uret fikk sin prøvetur til Jamaica (1761-1762) . H-4 bestod testen med glans, men H-4 måtte ut på ny reise fordi William Harrison glemte (?) å måle lengdegraden ved hjelp Jupiters måner.</a:t>
            </a:r>
          </a:p>
          <a:p>
            <a:pPr marL="0" indent="0">
              <a:buNone/>
            </a:pPr>
            <a:endParaRPr lang="nb-NO" sz="1600" dirty="0"/>
          </a:p>
          <a:p>
            <a:endParaRPr lang="nb-NO" sz="1600" dirty="0"/>
          </a:p>
        </p:txBody>
      </p:sp>
    </p:spTree>
    <p:extLst>
      <p:ext uri="{BB962C8B-B14F-4D97-AF65-F5344CB8AC3E}">
        <p14:creationId xmlns:p14="http://schemas.microsoft.com/office/powerpoint/2010/main" val="345911806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4D1644-560D-4D16-8763-11833D784E8D}"/>
              </a:ext>
            </a:extLst>
          </p:cNvPr>
          <p:cNvSpPr>
            <a:spLocks noGrp="1"/>
          </p:cNvSpPr>
          <p:nvPr>
            <p:ph type="title"/>
          </p:nvPr>
        </p:nvSpPr>
        <p:spPr/>
        <p:txBody>
          <a:bodyPr/>
          <a:lstStyle/>
          <a:p>
            <a:r>
              <a:rPr lang="nb-NO" baseline="0" dirty="0"/>
              <a:t> </a:t>
            </a:r>
            <a:r>
              <a:rPr lang="nb-NO" sz="3200" baseline="0" dirty="0"/>
              <a:t>Ande</a:t>
            </a:r>
            <a:r>
              <a:rPr lang="nb-NO" sz="3200" dirty="0"/>
              <a:t> prøvetur med H-4 til Barbados (1764)</a:t>
            </a:r>
          </a:p>
        </p:txBody>
      </p:sp>
      <p:sp>
        <p:nvSpPr>
          <p:cNvPr id="3" name="Plassholder for innhold 2">
            <a:extLst>
              <a:ext uri="{FF2B5EF4-FFF2-40B4-BE49-F238E27FC236}">
                <a16:creationId xmlns:a16="http://schemas.microsoft.com/office/drawing/2014/main" id="{75FB78C7-670F-4F34-BB3E-1629E1E1FA0D}"/>
              </a:ext>
            </a:extLst>
          </p:cNvPr>
          <p:cNvSpPr>
            <a:spLocks noGrp="1"/>
          </p:cNvSpPr>
          <p:nvPr>
            <p:ph idx="1"/>
          </p:nvPr>
        </p:nvSpPr>
        <p:spPr>
          <a:xfrm>
            <a:off x="663783" y="1757505"/>
            <a:ext cx="7772400" cy="4114800"/>
          </a:xfrm>
        </p:spPr>
        <p:txBody>
          <a:bodyPr/>
          <a:lstStyle/>
          <a:p>
            <a:r>
              <a:rPr lang="nb-NO" sz="1600" dirty="0"/>
              <a:t>Kontrolløren var </a:t>
            </a:r>
            <a:r>
              <a:rPr lang="nb-NO" sz="1600" dirty="0" err="1"/>
              <a:t>Nevil</a:t>
            </a:r>
            <a:r>
              <a:rPr lang="nb-NO" sz="1600" dirty="0"/>
              <a:t> </a:t>
            </a:r>
            <a:r>
              <a:rPr lang="nb-NO" sz="1600" dirty="0" err="1"/>
              <a:t>Maskelyne</a:t>
            </a:r>
            <a:r>
              <a:rPr lang="nb-NO" sz="1600" dirty="0"/>
              <a:t>, ivrig tilhenger av </a:t>
            </a:r>
            <a:r>
              <a:rPr lang="nb-NO" sz="1600" dirty="0" err="1"/>
              <a:t>måneavstandmetoden</a:t>
            </a:r>
            <a:endParaRPr lang="nb-NO" sz="1600" dirty="0"/>
          </a:p>
          <a:p>
            <a:r>
              <a:rPr lang="nb-NO" sz="1600" dirty="0" err="1"/>
              <a:t>Maskelyne</a:t>
            </a:r>
            <a:r>
              <a:rPr lang="nb-NO" sz="1600" dirty="0"/>
              <a:t> på sin reise til </a:t>
            </a:r>
            <a:r>
              <a:rPr lang="nb-NO" sz="1600" dirty="0" err="1"/>
              <a:t>St.Helena</a:t>
            </a:r>
            <a:r>
              <a:rPr lang="nb-NO" sz="1600" dirty="0"/>
              <a:t> </a:t>
            </a:r>
            <a:r>
              <a:rPr lang="nb-NO" sz="1600" dirty="0" err="1"/>
              <a:t>teatet</a:t>
            </a:r>
            <a:r>
              <a:rPr lang="nb-NO" sz="1600" dirty="0"/>
              <a:t> månetabellene til </a:t>
            </a:r>
            <a:r>
              <a:rPr lang="nb-NO" sz="1600" dirty="0" err="1"/>
              <a:t>Bradely</a:t>
            </a:r>
            <a:r>
              <a:rPr lang="nb-NO" sz="1600" dirty="0"/>
              <a:t> og kvadranten til </a:t>
            </a:r>
            <a:r>
              <a:rPr lang="nb-NO" sz="1600" dirty="0" err="1"/>
              <a:t>Helley</a:t>
            </a:r>
            <a:endParaRPr lang="nb-NO" sz="1600" dirty="0"/>
          </a:p>
          <a:p>
            <a:r>
              <a:rPr lang="nb-NO" sz="1600" dirty="0"/>
              <a:t>Den tredje kongelige astronomen </a:t>
            </a:r>
            <a:r>
              <a:rPr lang="nb-NO" sz="1600" dirty="0" err="1"/>
              <a:t>Bradely</a:t>
            </a:r>
            <a:r>
              <a:rPr lang="nb-NO" sz="1600" dirty="0"/>
              <a:t> og pastoren </a:t>
            </a:r>
            <a:r>
              <a:rPr lang="nb-NO" sz="1600" dirty="0" err="1"/>
              <a:t>Maskeyne</a:t>
            </a:r>
            <a:r>
              <a:rPr lang="nb-NO" sz="1600" dirty="0"/>
              <a:t> likte dårlig at løsningen på lengdegradsproblemet ble redusert til et urverk. </a:t>
            </a:r>
          </a:p>
          <a:p>
            <a:r>
              <a:rPr lang="nb-NO" sz="1600" dirty="0"/>
              <a:t>H-4 kom tilbake til England i 1764, uret hadde gått 54 sekunder for fort  i løpe av 156 dager , under 1 nautisk mil var usikkerheten i </a:t>
            </a:r>
            <a:r>
              <a:rPr lang="nb-NO" sz="1600" dirty="0" err="1"/>
              <a:t>tidsbestemmelesen</a:t>
            </a:r>
            <a:r>
              <a:rPr lang="nb-NO" sz="1600" dirty="0"/>
              <a:t>.</a:t>
            </a:r>
          </a:p>
          <a:p>
            <a:r>
              <a:rPr lang="nb-NO" sz="1600" dirty="0" err="1"/>
              <a:t>Bradely</a:t>
            </a:r>
            <a:r>
              <a:rPr lang="nb-NO" sz="1600" dirty="0"/>
              <a:t> fikk hjelp av to tyske professorer i matematikk Tobias Mayer (3000 pund) og Leonard </a:t>
            </a:r>
            <a:r>
              <a:rPr lang="nb-NO" sz="1600" dirty="0" err="1"/>
              <a:t>Euler</a:t>
            </a:r>
            <a:r>
              <a:rPr lang="nb-NO" sz="1600" dirty="0"/>
              <a:t> (300 pund). </a:t>
            </a:r>
            <a:r>
              <a:rPr lang="nb-NO" sz="1600" dirty="0" err="1"/>
              <a:t>Bradely</a:t>
            </a:r>
            <a:r>
              <a:rPr lang="nb-NO" sz="1600" dirty="0"/>
              <a:t> mente at </a:t>
            </a:r>
            <a:r>
              <a:rPr lang="nb-NO" sz="1600" dirty="0" err="1"/>
              <a:t>usikerheten</a:t>
            </a:r>
            <a:r>
              <a:rPr lang="nb-NO" sz="1600" dirty="0"/>
              <a:t> i metoden var 0,5 </a:t>
            </a:r>
            <a:r>
              <a:rPr lang="nb-NO" sz="1600" dirty="0" err="1"/>
              <a:t>nm</a:t>
            </a:r>
            <a:endParaRPr lang="nb-NO" sz="1600" dirty="0"/>
          </a:p>
          <a:p>
            <a:r>
              <a:rPr lang="nb-NO" sz="1600" dirty="0"/>
              <a:t>Metoden ble hyllet av fire sjøkapteiner, de brukte «bare» fire timer på finne lengdegraden. Konklusjonen var klar: Måneavstandsmetoden må bli tilgjengelig for andre.</a:t>
            </a:r>
          </a:p>
          <a:p>
            <a:r>
              <a:rPr lang="nb-NO" sz="1600" dirty="0" err="1"/>
              <a:t>Bradely</a:t>
            </a:r>
            <a:r>
              <a:rPr lang="nb-NO" sz="1600" dirty="0"/>
              <a:t> døde i 1762 og Nathaniel </a:t>
            </a:r>
            <a:r>
              <a:rPr lang="nb-NO" sz="1600" dirty="0" err="1"/>
              <a:t>Bliss</a:t>
            </a:r>
            <a:r>
              <a:rPr lang="nb-NO" sz="1600" dirty="0"/>
              <a:t> overtok </a:t>
            </a:r>
            <a:r>
              <a:rPr lang="nb-NO" sz="1600" dirty="0" err="1"/>
              <a:t>Observtoriet</a:t>
            </a:r>
            <a:r>
              <a:rPr lang="nb-NO" sz="1600" dirty="0"/>
              <a:t>. </a:t>
            </a:r>
            <a:r>
              <a:rPr lang="nb-NO" sz="1600" dirty="0" err="1"/>
              <a:t>Bliss</a:t>
            </a:r>
            <a:r>
              <a:rPr lang="nb-NO" sz="1600" dirty="0"/>
              <a:t> døde i 1764. Før han døde </a:t>
            </a:r>
            <a:r>
              <a:rPr lang="nb-NO" sz="1600" dirty="0" err="1"/>
              <a:t>betemte</a:t>
            </a:r>
            <a:r>
              <a:rPr lang="nb-NO" sz="1600" dirty="0"/>
              <a:t> </a:t>
            </a:r>
            <a:r>
              <a:rPr lang="nb-NO" sz="1600" dirty="0" err="1"/>
              <a:t>Bliss</a:t>
            </a:r>
            <a:r>
              <a:rPr lang="nb-NO" sz="1600" dirty="0"/>
              <a:t> at Harrison måtte produser to </a:t>
            </a:r>
            <a:r>
              <a:rPr lang="nb-NO" sz="1600" dirty="0" err="1"/>
              <a:t>dublikater</a:t>
            </a:r>
            <a:r>
              <a:rPr lang="nb-NO" sz="1600" dirty="0"/>
              <a:t> av H-4 før han fikk utbetalt prisen.  Urene måtte overleveres til Observatoriet</a:t>
            </a:r>
          </a:p>
          <a:p>
            <a:r>
              <a:rPr lang="nb-NO" sz="1600" dirty="0"/>
              <a:t>Pastoren </a:t>
            </a:r>
            <a:r>
              <a:rPr lang="nb-NO" sz="1600" dirty="0" err="1"/>
              <a:t>Nevil</a:t>
            </a:r>
            <a:r>
              <a:rPr lang="nb-NO" sz="1600" dirty="0"/>
              <a:t> </a:t>
            </a:r>
            <a:r>
              <a:rPr lang="nb-NO" sz="1600" dirty="0" err="1"/>
              <a:t>Maskelyne</a:t>
            </a:r>
            <a:r>
              <a:rPr lang="nb-NO" sz="1600" dirty="0"/>
              <a:t> overtok etter </a:t>
            </a:r>
            <a:r>
              <a:rPr lang="nb-NO" sz="1600" dirty="0" err="1"/>
              <a:t>Bliss</a:t>
            </a:r>
            <a:r>
              <a:rPr lang="nb-NO" sz="1600" dirty="0"/>
              <a:t> fra 1764 til 1811</a:t>
            </a:r>
          </a:p>
          <a:p>
            <a:endParaRPr lang="nb-NO" sz="1600" dirty="0"/>
          </a:p>
          <a:p>
            <a:endParaRPr lang="nb-NO" sz="1600" dirty="0"/>
          </a:p>
        </p:txBody>
      </p:sp>
    </p:spTree>
    <p:extLst>
      <p:ext uri="{BB962C8B-B14F-4D97-AF65-F5344CB8AC3E}">
        <p14:creationId xmlns:p14="http://schemas.microsoft.com/office/powerpoint/2010/main" val="263454942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B76CAF-CAAE-41C9-B213-935187907765}"/>
              </a:ext>
            </a:extLst>
          </p:cNvPr>
          <p:cNvSpPr>
            <a:spLocks noGrp="1"/>
          </p:cNvSpPr>
          <p:nvPr>
            <p:ph type="title"/>
          </p:nvPr>
        </p:nvSpPr>
        <p:spPr/>
        <p:txBody>
          <a:bodyPr/>
          <a:lstStyle/>
          <a:p>
            <a:r>
              <a:rPr lang="nb-NO" sz="2000" dirty="0"/>
              <a:t>Den femte kongelige astronomen </a:t>
            </a:r>
            <a:r>
              <a:rPr lang="nb-NO" sz="2000" dirty="0" err="1"/>
              <a:t>Nevil</a:t>
            </a:r>
            <a:r>
              <a:rPr lang="nb-NO" sz="2000" dirty="0"/>
              <a:t> </a:t>
            </a:r>
            <a:r>
              <a:rPr lang="nb-NO" sz="2000" dirty="0" err="1"/>
              <a:t>Maskelyne</a:t>
            </a:r>
            <a:r>
              <a:rPr lang="nb-NO" sz="2000" dirty="0"/>
              <a:t> 1764 -1811)</a:t>
            </a:r>
          </a:p>
        </p:txBody>
      </p:sp>
      <p:sp>
        <p:nvSpPr>
          <p:cNvPr id="3" name="Plassholder for innhold 2">
            <a:extLst>
              <a:ext uri="{FF2B5EF4-FFF2-40B4-BE49-F238E27FC236}">
                <a16:creationId xmlns:a16="http://schemas.microsoft.com/office/drawing/2014/main" id="{45FC29A3-BFE5-4B10-B419-221ACE0F9975}"/>
              </a:ext>
            </a:extLst>
          </p:cNvPr>
          <p:cNvSpPr>
            <a:spLocks noGrp="1"/>
          </p:cNvSpPr>
          <p:nvPr>
            <p:ph idx="1"/>
          </p:nvPr>
        </p:nvSpPr>
        <p:spPr>
          <a:xfrm>
            <a:off x="685800" y="1752600"/>
            <a:ext cx="7772400" cy="4114800"/>
          </a:xfrm>
        </p:spPr>
        <p:txBody>
          <a:bodyPr/>
          <a:lstStyle/>
          <a:p>
            <a:r>
              <a:rPr lang="nb-NO" sz="1600" b="0" dirty="0"/>
              <a:t>14. august 1765 vedtok Parlamentet  en ny lov. Harrison måtte under ed demontere H-4 og forklare hvordan det fungerte. I tillegg måtte han lage de to urene i </a:t>
            </a:r>
            <a:r>
              <a:rPr lang="nb-NO" sz="1600" b="0" dirty="0" err="1"/>
              <a:t>Bliss</a:t>
            </a:r>
            <a:r>
              <a:rPr lang="nb-NO" sz="1600" b="0" dirty="0"/>
              <a:t> vedtaket uten tegninger. Tegningene leverte </a:t>
            </a:r>
            <a:r>
              <a:rPr lang="nb-NO" sz="1600" b="0" dirty="0" err="1"/>
              <a:t>Maskeline</a:t>
            </a:r>
            <a:r>
              <a:rPr lang="nb-NO" sz="1600" b="0" dirty="0"/>
              <a:t> til trykkeriet.</a:t>
            </a:r>
          </a:p>
          <a:p>
            <a:r>
              <a:rPr lang="nb-NO" sz="1600" b="0" dirty="0"/>
              <a:t>I løpet av høsten 1765 mottok Harrison 10 000 pund (halve prisen)</a:t>
            </a:r>
          </a:p>
          <a:p>
            <a:r>
              <a:rPr lang="nb-NO" sz="1600" b="0" dirty="0"/>
              <a:t>Ny Nautisk Almanakk (1766), Måne og stjernetabeller (10 stjerner) i forhold til Solen for hver time. I 1780 ble 10 000 eksemplarer solgt</a:t>
            </a:r>
          </a:p>
          <a:p>
            <a:r>
              <a:rPr lang="nb-NO" sz="1600" b="0" dirty="0"/>
              <a:t>I 1966 ville pastoren teste H-4 i 10 måneder. Kontrollørene mistet klokken i gulvet, kvaliteten var ikke som før, den gikk 20 sekunder fortere pr dag.. </a:t>
            </a:r>
          </a:p>
          <a:p>
            <a:r>
              <a:rPr lang="nb-NO" sz="1600" b="0" dirty="0" err="1"/>
              <a:t>Larcum</a:t>
            </a:r>
            <a:r>
              <a:rPr lang="nb-NO" sz="1600" b="0" dirty="0"/>
              <a:t> </a:t>
            </a:r>
            <a:r>
              <a:rPr lang="nb-NO" sz="1600" b="0" dirty="0" err="1"/>
              <a:t>Kendall</a:t>
            </a:r>
            <a:r>
              <a:rPr lang="nb-NO" sz="1600" b="0" dirty="0"/>
              <a:t> laget en kopi (K-1) en kopi av H-4 som ble overlevert til kommisjonen i 1770.  Kommisjonen gav H-4 reise forbud, K-1 ble med på jordomseiling med James Cook på sin andre reise til Stillehavet. </a:t>
            </a:r>
          </a:p>
          <a:p>
            <a:r>
              <a:rPr lang="nb-NO" sz="1600" b="0" dirty="0"/>
              <a:t>Harrison måtte lage H-5, han fullførte uret i en alder av 79 år, han hadde brukt 3 år på å lage uret og 2 år på justeringer og tester.</a:t>
            </a:r>
          </a:p>
          <a:p>
            <a:r>
              <a:rPr lang="nb-NO" sz="1600" b="0" dirty="0"/>
              <a:t>Uret ble testet på kongens private observatorium (bygd for </a:t>
            </a:r>
            <a:r>
              <a:rPr lang="nb-NO" sz="1600" b="0" dirty="0" err="1"/>
              <a:t>venuspassasjen</a:t>
            </a:r>
            <a:r>
              <a:rPr lang="nb-NO" sz="1600" b="0" dirty="0"/>
              <a:t> i 1769. avviket var 1/3 sekund pr døgn</a:t>
            </a:r>
          </a:p>
          <a:p>
            <a:pPr marL="0" indent="0">
              <a:buNone/>
            </a:pPr>
            <a:endParaRPr lang="nb-NO" sz="1600" b="0" dirty="0"/>
          </a:p>
        </p:txBody>
      </p:sp>
    </p:spTree>
    <p:extLst>
      <p:ext uri="{BB962C8B-B14F-4D97-AF65-F5344CB8AC3E}">
        <p14:creationId xmlns:p14="http://schemas.microsoft.com/office/powerpoint/2010/main" val="271739798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2B9836-94CC-414C-B3CB-4ACE57ACD4E2}"/>
              </a:ext>
            </a:extLst>
          </p:cNvPr>
          <p:cNvSpPr>
            <a:spLocks noGrp="1"/>
          </p:cNvSpPr>
          <p:nvPr>
            <p:ph type="title"/>
          </p:nvPr>
        </p:nvSpPr>
        <p:spPr/>
        <p:txBody>
          <a:bodyPr/>
          <a:lstStyle/>
          <a:p>
            <a:r>
              <a:rPr lang="nb-NO" sz="2800" dirty="0"/>
              <a:t>Kong Georg III gav Harrison familien oppreisning </a:t>
            </a:r>
          </a:p>
        </p:txBody>
      </p:sp>
      <p:sp>
        <p:nvSpPr>
          <p:cNvPr id="3" name="Plassholder for innhold 2">
            <a:extLst>
              <a:ext uri="{FF2B5EF4-FFF2-40B4-BE49-F238E27FC236}">
                <a16:creationId xmlns:a16="http://schemas.microsoft.com/office/drawing/2014/main" id="{BB7CF176-E877-4DEC-92D6-D40BAB863110}"/>
              </a:ext>
            </a:extLst>
          </p:cNvPr>
          <p:cNvSpPr>
            <a:spLocks noGrp="1"/>
          </p:cNvSpPr>
          <p:nvPr>
            <p:ph idx="1"/>
          </p:nvPr>
        </p:nvSpPr>
        <p:spPr/>
        <p:txBody>
          <a:bodyPr/>
          <a:lstStyle/>
          <a:p>
            <a:r>
              <a:rPr lang="nb-NO" sz="1800" dirty="0"/>
              <a:t>Etter </a:t>
            </a:r>
            <a:r>
              <a:rPr lang="nb-NO" sz="1800" dirty="0" err="1"/>
              <a:t>testigen</a:t>
            </a:r>
            <a:r>
              <a:rPr lang="nb-NO" sz="1800" dirty="0"/>
              <a:t> av H-5 tok Kongen opp saken i Parlamentet.</a:t>
            </a:r>
          </a:p>
          <a:p>
            <a:r>
              <a:rPr lang="nb-NO" sz="1800" dirty="0"/>
              <a:t>Parlamentet ville ha slutt på disse stridighetene og Harrison mottok restbeløpet av premien i 1774 (8500 pund)</a:t>
            </a:r>
          </a:p>
          <a:p>
            <a:r>
              <a:rPr lang="nb-NO" sz="1800" dirty="0"/>
              <a:t>Harrison følte han fikk en ytterligere oppreisning i juli 1775 (82 år), da James Cook kom hjem fra sin 2. reise, han hadde mye godt å si om K-1</a:t>
            </a:r>
          </a:p>
          <a:p>
            <a:r>
              <a:rPr lang="nb-NO" sz="1800" dirty="0"/>
              <a:t>Først i 1791</a:t>
            </a:r>
            <a:r>
              <a:rPr lang="nb-NO" sz="1800" baseline="0" dirty="0"/>
              <a:t> kom de første tabellene som inneholdt de nødvendige data for klokkemetoden. (</a:t>
            </a:r>
            <a:endParaRPr lang="nb-NO" sz="1800" dirty="0"/>
          </a:p>
          <a:p>
            <a:r>
              <a:rPr lang="nb-NO" sz="1800" dirty="0"/>
              <a:t>Lengdegradskommisjonen ble oppløst i 1828, kronometeret hadde seiret over måneavstandsmetoden</a:t>
            </a:r>
          </a:p>
          <a:p>
            <a:endParaRPr lang="nb-NO" sz="1800" dirty="0"/>
          </a:p>
          <a:p>
            <a:endParaRPr lang="nb-NO" dirty="0"/>
          </a:p>
        </p:txBody>
      </p:sp>
    </p:spTree>
    <p:extLst>
      <p:ext uri="{BB962C8B-B14F-4D97-AF65-F5344CB8AC3E}">
        <p14:creationId xmlns:p14="http://schemas.microsoft.com/office/powerpoint/2010/main" val="106827241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E697CB-2F9D-4605-AFC9-3B2AF99B9E16}"/>
              </a:ext>
            </a:extLst>
          </p:cNvPr>
          <p:cNvSpPr>
            <a:spLocks noGrp="1"/>
          </p:cNvSpPr>
          <p:nvPr>
            <p:ph type="title"/>
          </p:nvPr>
        </p:nvSpPr>
        <p:spPr/>
        <p:txBody>
          <a:bodyPr/>
          <a:lstStyle/>
          <a:p>
            <a:r>
              <a:rPr lang="nb-NO" dirty="0" err="1"/>
              <a:t>Tidsjevnng</a:t>
            </a:r>
            <a:r>
              <a:rPr lang="nb-NO" dirty="0"/>
              <a:t> (Equation </a:t>
            </a:r>
            <a:r>
              <a:rPr lang="nb-NO" dirty="0" err="1"/>
              <a:t>of</a:t>
            </a:r>
            <a:r>
              <a:rPr lang="nb-NO" dirty="0"/>
              <a:t> Time)</a:t>
            </a:r>
          </a:p>
        </p:txBody>
      </p:sp>
      <p:pic>
        <p:nvPicPr>
          <p:cNvPr id="4" name="Bilde 3">
            <a:extLst>
              <a:ext uri="{FF2B5EF4-FFF2-40B4-BE49-F238E27FC236}">
                <a16:creationId xmlns:a16="http://schemas.microsoft.com/office/drawing/2014/main" id="{F2D6B183-0BC2-409B-91B3-4AE92AA2C62F}"/>
              </a:ext>
            </a:extLst>
          </p:cNvPr>
          <p:cNvPicPr/>
          <p:nvPr/>
        </p:nvPicPr>
        <p:blipFill>
          <a:blip r:embed="rId2">
            <a:extLst>
              <a:ext uri="{28A0092B-C50C-407E-A947-70E740481C1C}">
                <a14:useLocalDpi xmlns:a14="http://schemas.microsoft.com/office/drawing/2010/main" val="0"/>
              </a:ext>
            </a:extLst>
          </a:blip>
          <a:stretch>
            <a:fillRect/>
          </a:stretch>
        </p:blipFill>
        <p:spPr>
          <a:xfrm>
            <a:off x="685800" y="2075497"/>
            <a:ext cx="4174232" cy="2865671"/>
          </a:xfrm>
          <a:prstGeom prst="rect">
            <a:avLst/>
          </a:prstGeom>
        </p:spPr>
      </p:pic>
      <p:pic>
        <p:nvPicPr>
          <p:cNvPr id="6" name="Bilde 5">
            <a:extLst>
              <a:ext uri="{FF2B5EF4-FFF2-40B4-BE49-F238E27FC236}">
                <a16:creationId xmlns:a16="http://schemas.microsoft.com/office/drawing/2014/main" id="{489B33E7-1B05-419D-95B1-0703FCC4C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150" y="5105401"/>
            <a:ext cx="7893050" cy="1593850"/>
          </a:xfrm>
          <a:prstGeom prst="rect">
            <a:avLst/>
          </a:prstGeom>
        </p:spPr>
      </p:pic>
    </p:spTree>
    <p:extLst>
      <p:ext uri="{BB962C8B-B14F-4D97-AF65-F5344CB8AC3E}">
        <p14:creationId xmlns:p14="http://schemas.microsoft.com/office/powerpoint/2010/main" val="212202213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0A02350F-C5AA-4EB0-8B2A-30980010673A}"/>
              </a:ext>
            </a:extLst>
          </p:cNvPr>
          <p:cNvPicPr/>
          <p:nvPr/>
        </p:nvPicPr>
        <p:blipFill>
          <a:blip r:embed="rId2">
            <a:extLst>
              <a:ext uri="{28A0092B-C50C-407E-A947-70E740481C1C}">
                <a14:useLocalDpi xmlns:a14="http://schemas.microsoft.com/office/drawing/2010/main" val="0"/>
              </a:ext>
            </a:extLst>
          </a:blip>
          <a:stretch>
            <a:fillRect/>
          </a:stretch>
        </p:blipFill>
        <p:spPr>
          <a:xfrm>
            <a:off x="323528" y="260648"/>
            <a:ext cx="7920880" cy="3384376"/>
          </a:xfrm>
          <a:prstGeom prst="rect">
            <a:avLst/>
          </a:prstGeom>
        </p:spPr>
      </p:pic>
      <p:pic>
        <p:nvPicPr>
          <p:cNvPr id="7" name="Bilde 6">
            <a:extLst>
              <a:ext uri="{FF2B5EF4-FFF2-40B4-BE49-F238E27FC236}">
                <a16:creationId xmlns:a16="http://schemas.microsoft.com/office/drawing/2014/main" id="{7544FF37-AF2B-495D-9DA0-DA5E3C1C2E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3806528"/>
            <a:ext cx="7467545" cy="2790824"/>
          </a:xfrm>
          <a:prstGeom prst="rect">
            <a:avLst/>
          </a:prstGeom>
        </p:spPr>
      </p:pic>
      <p:sp>
        <p:nvSpPr>
          <p:cNvPr id="8" name="Tittel 7">
            <a:extLst>
              <a:ext uri="{FF2B5EF4-FFF2-40B4-BE49-F238E27FC236}">
                <a16:creationId xmlns:a16="http://schemas.microsoft.com/office/drawing/2014/main" id="{05FB194D-46B3-45B4-AB4A-D7DF29D50C84}"/>
              </a:ext>
            </a:extLst>
          </p:cNvPr>
          <p:cNvSpPr>
            <a:spLocks noGrp="1"/>
          </p:cNvSpPr>
          <p:nvPr>
            <p:ph type="title"/>
          </p:nvPr>
        </p:nvSpPr>
        <p:spPr/>
        <p:txBody>
          <a:bodyPr/>
          <a:lstStyle/>
          <a:p>
            <a:r>
              <a:rPr lang="nb-NO" dirty="0"/>
              <a:t>Tidslikningen E()</a:t>
            </a:r>
          </a:p>
        </p:txBody>
      </p:sp>
    </p:spTree>
    <p:extLst>
      <p:ext uri="{BB962C8B-B14F-4D97-AF65-F5344CB8AC3E}">
        <p14:creationId xmlns:p14="http://schemas.microsoft.com/office/powerpoint/2010/main" val="4203831783"/>
      </p:ext>
    </p:extLst>
  </p:cSld>
  <p:clrMapOvr>
    <a:masterClrMapping/>
  </p:clrMapOvr>
  <p:transition/>
</p:sld>
</file>

<file path=ppt/theme/theme1.xml><?xml version="1.0" encoding="utf-8"?>
<a:theme xmlns:a="http://schemas.openxmlformats.org/drawingml/2006/main" name="Prosjektoversikt (standard)">
  <a:themeElements>
    <a:clrScheme name="Prosjektoversikt (standard)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osjektoversikt (standard)">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1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1400" b="0" i="0" u="none" strike="noStrike" cap="none" normalizeH="0" baseline="0" smtClean="0">
            <a:ln>
              <a:noFill/>
            </a:ln>
            <a:solidFill>
              <a:schemeClr val="tx1"/>
            </a:solidFill>
            <a:effectLst/>
            <a:latin typeface="Times New Roman" charset="0"/>
          </a:defRPr>
        </a:defPPr>
      </a:lstStyle>
    </a:lnDef>
  </a:objectDefaults>
  <a:extraClrSchemeLst>
    <a:extraClrScheme>
      <a:clrScheme name="Prosjektoversikt (standard)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sjektoversikt (standard)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sjektoversikt (standard)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C:\Programfiler\Microsoft Office\Maler\Presentasjoner\Prosjektoversikt (standard).pot</Template>
  <TotalTime>32808</TotalTime>
  <Words>2589</Words>
  <Application>Microsoft Office PowerPoint</Application>
  <PresentationFormat>Skjermfremvisning (4:3)</PresentationFormat>
  <Paragraphs>129</Paragraphs>
  <Slides>22</Slides>
  <Notes>4</Notes>
  <HiddenSlides>0</HiddenSlides>
  <MMClips>0</MMClips>
  <ScaleCrop>false</ScaleCrop>
  <HeadingPairs>
    <vt:vector size="10" baseType="variant">
      <vt:variant>
        <vt:lpstr>Brukte skrifter</vt:lpstr>
      </vt:variant>
      <vt:variant>
        <vt:i4>3</vt:i4>
      </vt:variant>
      <vt:variant>
        <vt:lpstr>Tema</vt:lpstr>
      </vt:variant>
      <vt:variant>
        <vt:i4>1</vt:i4>
      </vt:variant>
      <vt:variant>
        <vt:lpstr>Koblinger</vt:lpstr>
      </vt:variant>
      <vt:variant>
        <vt:i4>1</vt:i4>
      </vt:variant>
      <vt:variant>
        <vt:lpstr>Innebygde OLE-servere</vt:lpstr>
      </vt:variant>
      <vt:variant>
        <vt:i4>1</vt:i4>
      </vt:variant>
      <vt:variant>
        <vt:lpstr>Lysbildetitler</vt:lpstr>
      </vt:variant>
      <vt:variant>
        <vt:i4>22</vt:i4>
      </vt:variant>
    </vt:vector>
  </HeadingPairs>
  <TitlesOfParts>
    <vt:vector size="28" baseType="lpstr">
      <vt:lpstr>Arial</vt:lpstr>
      <vt:lpstr>Times New Roman</vt:lpstr>
      <vt:lpstr>Wingdings</vt:lpstr>
      <vt:lpstr>Prosjektoversikt (standard)</vt:lpstr>
      <vt:lpstr>file:///E:\Vår%202013\AiA%20foredraget\MathCad%20filer\Beregning%20av%20Jordens%20radius.xmcd\Selection%2011%20374%20398%20469</vt:lpstr>
      <vt:lpstr>SmartSketch Document</vt:lpstr>
      <vt:lpstr>Navigering til sjøs uten GPS</vt:lpstr>
      <vt:lpstr>Klokken 12h00m00s GMT passere middelsolen 0-meridianen</vt:lpstr>
      <vt:lpstr>Eltanin: Senitstjernen over Greenwitch</vt:lpstr>
      <vt:lpstr>Lengdegraden og Anti-lengdegraden</vt:lpstr>
      <vt:lpstr>Demarkasjonsmeridianer</vt:lpstr>
      <vt:lpstr>Christoffer Columbus (1451-1506)</vt:lpstr>
      <vt:lpstr>Portugiseren Vasco da Gama (1469-1524)</vt:lpstr>
      <vt:lpstr>Portugiseren Ferdinand Magellan (1480-1521)</vt:lpstr>
      <vt:lpstr>Standard tidssoner for hele verden</vt:lpstr>
      <vt:lpstr>Eratosthenes  - 200 år B.C - Jordens radius og en nautisk mil </vt:lpstr>
      <vt:lpstr>Lengden av en nautisk mil (1635)</vt:lpstr>
      <vt:lpstr> Edmond Halley (1656-1742)</vt:lpstr>
      <vt:lpstr>Litt om Edmond Halley</vt:lpstr>
      <vt:lpstr>Silly ulyken 22. oktober 1707</vt:lpstr>
      <vt:lpstr>Lengdegrads-loven 1714</vt:lpstr>
      <vt:lpstr>Observatoriet i Paris  og Greenwich</vt:lpstr>
      <vt:lpstr>John Harrison (1693-1776) fikk utbetalt prisen i 1765 (10000 pund) og 1774 (8500 pund) , han kjempet og seiret over astronomene</vt:lpstr>
      <vt:lpstr> Ande prøvetur med H-4 til Barbados (1764)</vt:lpstr>
      <vt:lpstr>Den femte kongelige astronomen Nevil Maskelyne 1764 -1811)</vt:lpstr>
      <vt:lpstr>Kong Georg III gav Harrison familien oppreisning </vt:lpstr>
      <vt:lpstr>Tidsjevnng (Equation of Time)</vt:lpstr>
      <vt:lpstr>Tidslikningen E()</vt:lpstr>
    </vt:vector>
  </TitlesOfParts>
  <Company>Høgskolen i 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Solaktivitet</dc:title>
  <dc:creator>Bruker</dc:creator>
  <cp:lastModifiedBy>Tarald Peersen</cp:lastModifiedBy>
  <cp:revision>190</cp:revision>
  <cp:lastPrinted>2019-03-12T13:21:15Z</cp:lastPrinted>
  <dcterms:created xsi:type="dcterms:W3CDTF">2003-11-01T11:55:47Z</dcterms:created>
  <dcterms:modified xsi:type="dcterms:W3CDTF">2026-08-18T12:54:00Z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2684840-629b-41cd-9b8c-5e9eea511f17_Enabled">
    <vt:lpwstr>True</vt:lpwstr>
  </property>
  <property fmtid="{D5CDD505-2E9C-101B-9397-08002B2CF9AE}" pid="3" name="MSIP_Label_92684840-629b-41cd-9b8c-5e9eea511f17_SiteId">
    <vt:lpwstr>8482881e-3699-4b3f-b135-cf4800bc1efb</vt:lpwstr>
  </property>
  <property fmtid="{D5CDD505-2E9C-101B-9397-08002B2CF9AE}" pid="4" name="MSIP_Label_92684840-629b-41cd-9b8c-5e9eea511f17_Owner">
    <vt:lpwstr>taraldp@uia.no</vt:lpwstr>
  </property>
  <property fmtid="{D5CDD505-2E9C-101B-9397-08002B2CF9AE}" pid="5" name="MSIP_Label_92684840-629b-41cd-9b8c-5e9eea511f17_SetDate">
    <vt:lpwstr>2018-10-11T08:18:54.0467852Z</vt:lpwstr>
  </property>
  <property fmtid="{D5CDD505-2E9C-101B-9397-08002B2CF9AE}" pid="6" name="MSIP_Label_92684840-629b-41cd-9b8c-5e9eea511f17_Name">
    <vt:lpwstr>Internal</vt:lpwstr>
  </property>
  <property fmtid="{D5CDD505-2E9C-101B-9397-08002B2CF9AE}" pid="7" name="MSIP_Label_92684840-629b-41cd-9b8c-5e9eea511f17_Application">
    <vt:lpwstr>Microsoft Azure Information Protection</vt:lpwstr>
  </property>
  <property fmtid="{D5CDD505-2E9C-101B-9397-08002B2CF9AE}" pid="8" name="MSIP_Label_92684840-629b-41cd-9b8c-5e9eea511f17_Extended_MSFT_Method">
    <vt:lpwstr>Automatic</vt:lpwstr>
  </property>
  <property fmtid="{D5CDD505-2E9C-101B-9397-08002B2CF9AE}" pid="9" name="MSIP_Label_b4114459-e220-4ae9-b339-4ebe6008cdd4_Enabled">
    <vt:lpwstr>True</vt:lpwstr>
  </property>
  <property fmtid="{D5CDD505-2E9C-101B-9397-08002B2CF9AE}" pid="10" name="MSIP_Label_b4114459-e220-4ae9-b339-4ebe6008cdd4_SiteId">
    <vt:lpwstr>8482881e-3699-4b3f-b135-cf4800bc1efb</vt:lpwstr>
  </property>
  <property fmtid="{D5CDD505-2E9C-101B-9397-08002B2CF9AE}" pid="11" name="MSIP_Label_b4114459-e220-4ae9-b339-4ebe6008cdd4_Owner">
    <vt:lpwstr>taraldp@uia.no</vt:lpwstr>
  </property>
  <property fmtid="{D5CDD505-2E9C-101B-9397-08002B2CF9AE}" pid="12" name="MSIP_Label_b4114459-e220-4ae9-b339-4ebe6008cdd4_SetDate">
    <vt:lpwstr>2018-10-11T08:18:54.0467852Z</vt:lpwstr>
  </property>
  <property fmtid="{D5CDD505-2E9C-101B-9397-08002B2CF9AE}" pid="13" name="MSIP_Label_b4114459-e220-4ae9-b339-4ebe6008cdd4_Name">
    <vt:lpwstr>Normal</vt:lpwstr>
  </property>
  <property fmtid="{D5CDD505-2E9C-101B-9397-08002B2CF9AE}" pid="14" name="MSIP_Label_b4114459-e220-4ae9-b339-4ebe6008cdd4_Application">
    <vt:lpwstr>Microsoft Azure Information Protection</vt:lpwstr>
  </property>
  <property fmtid="{D5CDD505-2E9C-101B-9397-08002B2CF9AE}" pid="15" name="MSIP_Label_b4114459-e220-4ae9-b339-4ebe6008cdd4_Parent">
    <vt:lpwstr>92684840-629b-41cd-9b8c-5e9eea511f17</vt:lpwstr>
  </property>
  <property fmtid="{D5CDD505-2E9C-101B-9397-08002B2CF9AE}" pid="16" name="MSIP_Label_b4114459-e220-4ae9-b339-4ebe6008cdd4_Extended_MSFT_Method">
    <vt:lpwstr>Automatic</vt:lpwstr>
  </property>
  <property fmtid="{D5CDD505-2E9C-101B-9397-08002B2CF9AE}" pid="17" name="Sensitivity">
    <vt:lpwstr>Internal Normal</vt:lpwstr>
  </property>
</Properties>
</file>